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6" r:id="rId4"/>
    <p:sldId id="265" r:id="rId5"/>
    <p:sldId id="259" r:id="rId6"/>
    <p:sldId id="264" r:id="rId7"/>
    <p:sldId id="267" r:id="rId8"/>
    <p:sldId id="268" r:id="rId9"/>
    <p:sldId id="269" r:id="rId10"/>
    <p:sldId id="270" r:id="rId11"/>
    <p:sldId id="262" r:id="rId12"/>
    <p:sldId id="263" r:id="rId13"/>
    <p:sldId id="25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03E"/>
    <a:srgbClr val="9EBFD1"/>
    <a:srgbClr val="F4E9E1"/>
    <a:srgbClr val="CEF1FF"/>
    <a:srgbClr val="447D50"/>
    <a:srgbClr val="001C36"/>
    <a:srgbClr val="927DCC"/>
    <a:srgbClr val="FF64EA"/>
    <a:srgbClr val="7E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0"/>
    <p:restoredTop sz="94614"/>
  </p:normalViewPr>
  <p:slideViewPr>
    <p:cSldViewPr snapToGrid="0" snapToObjects="1">
      <p:cViewPr varScale="1">
        <p:scale>
          <a:sx n="90" d="100"/>
          <a:sy n="90" d="100"/>
        </p:scale>
        <p:origin x="10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9849E-6488-4EFA-8B4A-1AFE1045649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4BE522-49A9-402F-BAA6-11FD94BA2A53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Emotions</a:t>
          </a:r>
        </a:p>
      </dgm:t>
    </dgm:pt>
    <dgm:pt modelId="{4146DA41-E121-4A2D-96B7-339DD7DB7A99}" type="parTrans" cxnId="{3B93EA29-A8FB-4356-BA58-FE9FEF90549C}">
      <dgm:prSet/>
      <dgm:spPr/>
      <dgm:t>
        <a:bodyPr/>
        <a:lstStyle/>
        <a:p>
          <a:endParaRPr lang="fr-FR"/>
        </a:p>
      </dgm:t>
    </dgm:pt>
    <dgm:pt modelId="{DCF83761-F106-4C73-B0D1-58D026EDCBA4}" type="sibTrans" cxnId="{3B93EA29-A8FB-4356-BA58-FE9FEF90549C}">
      <dgm:prSet/>
      <dgm:spPr/>
      <dgm:t>
        <a:bodyPr/>
        <a:lstStyle/>
        <a:p>
          <a:endParaRPr lang="fr-FR"/>
        </a:p>
      </dgm:t>
    </dgm:pt>
    <dgm:pt modelId="{3CD0FEB2-9CAA-46FE-8AFC-02D2D84D3FC9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Motifs et représentation</a:t>
          </a:r>
        </a:p>
      </dgm:t>
    </dgm:pt>
    <dgm:pt modelId="{087A6C6B-9864-4A5B-83C9-412E3328B465}" type="parTrans" cxnId="{4543633B-D407-4C79-8910-794D16A7EFE1}">
      <dgm:prSet/>
      <dgm:spPr/>
      <dgm:t>
        <a:bodyPr/>
        <a:lstStyle/>
        <a:p>
          <a:endParaRPr lang="fr-FR"/>
        </a:p>
      </dgm:t>
    </dgm:pt>
    <dgm:pt modelId="{12775DE4-CC83-4C41-AAB4-3A0E05FACB38}" type="sibTrans" cxnId="{4543633B-D407-4C79-8910-794D16A7EFE1}">
      <dgm:prSet/>
      <dgm:spPr/>
      <dgm:t>
        <a:bodyPr/>
        <a:lstStyle/>
        <a:p>
          <a:endParaRPr lang="fr-FR"/>
        </a:p>
      </dgm:t>
    </dgm:pt>
    <dgm:pt modelId="{FCB5F221-73BF-440A-B579-930D2C54042A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Ecriture</a:t>
          </a:r>
        </a:p>
      </dgm:t>
    </dgm:pt>
    <dgm:pt modelId="{64EB95A9-D31D-4594-832E-2D24D6368E48}" type="parTrans" cxnId="{3F887E60-AE73-419F-9C77-09599DA85238}">
      <dgm:prSet/>
      <dgm:spPr/>
      <dgm:t>
        <a:bodyPr/>
        <a:lstStyle/>
        <a:p>
          <a:endParaRPr lang="fr-FR"/>
        </a:p>
      </dgm:t>
    </dgm:pt>
    <dgm:pt modelId="{3514AA6F-30F8-4BA6-B5FE-DAC509BD6E8F}" type="sibTrans" cxnId="{3F887E60-AE73-419F-9C77-09599DA85238}">
      <dgm:prSet/>
      <dgm:spPr/>
      <dgm:t>
        <a:bodyPr/>
        <a:lstStyle/>
        <a:p>
          <a:endParaRPr lang="fr-FR"/>
        </a:p>
      </dgm:t>
    </dgm:pt>
    <dgm:pt modelId="{786F0F2E-5077-4DD2-B413-49E36F18BC36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Histoire des techniques</a:t>
          </a:r>
        </a:p>
      </dgm:t>
    </dgm:pt>
    <dgm:pt modelId="{D4CC0A88-71B4-4B4D-A863-4929E82105EB}" type="parTrans" cxnId="{E0F6950A-9B1F-47F8-8471-CBC2803A819B}">
      <dgm:prSet/>
      <dgm:spPr/>
      <dgm:t>
        <a:bodyPr/>
        <a:lstStyle/>
        <a:p>
          <a:endParaRPr lang="fr-FR"/>
        </a:p>
      </dgm:t>
    </dgm:pt>
    <dgm:pt modelId="{05DC1D07-A84E-486E-AD6C-5E7CFE9C7854}" type="sibTrans" cxnId="{E0F6950A-9B1F-47F8-8471-CBC2803A819B}">
      <dgm:prSet/>
      <dgm:spPr/>
      <dgm:t>
        <a:bodyPr/>
        <a:lstStyle/>
        <a:p>
          <a:endParaRPr lang="fr-FR"/>
        </a:p>
      </dgm:t>
    </dgm:pt>
    <dgm:pt modelId="{20CA5213-B826-4E92-A919-1D4CEFA90920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Economie</a:t>
          </a:r>
        </a:p>
      </dgm:t>
    </dgm:pt>
    <dgm:pt modelId="{27933793-A738-4ED6-8B22-0E2059149517}" type="parTrans" cxnId="{2D488CCF-4865-458B-8682-41393BD3579C}">
      <dgm:prSet/>
      <dgm:spPr/>
      <dgm:t>
        <a:bodyPr/>
        <a:lstStyle/>
        <a:p>
          <a:endParaRPr lang="fr-FR"/>
        </a:p>
      </dgm:t>
    </dgm:pt>
    <dgm:pt modelId="{D81D306F-5F81-45A0-AE96-880414C4C9DC}" type="sibTrans" cxnId="{2D488CCF-4865-458B-8682-41393BD3579C}">
      <dgm:prSet/>
      <dgm:spPr/>
      <dgm:t>
        <a:bodyPr/>
        <a:lstStyle/>
        <a:p>
          <a:endParaRPr lang="fr-FR"/>
        </a:p>
      </dgm:t>
    </dgm:pt>
    <dgm:pt modelId="{D35093D3-45EB-4BAF-8898-2B9D48F2DE21}" type="pres">
      <dgm:prSet presAssocID="{3939849E-6488-4EFA-8B4A-1AFE1045649D}" presName="cycle" presStyleCnt="0">
        <dgm:presLayoutVars>
          <dgm:dir/>
          <dgm:resizeHandles val="exact"/>
        </dgm:presLayoutVars>
      </dgm:prSet>
      <dgm:spPr/>
    </dgm:pt>
    <dgm:pt modelId="{0DA952C8-6AF7-4FFE-8CC2-66A6420A3F66}" type="pres">
      <dgm:prSet presAssocID="{B04BE522-49A9-402F-BAA6-11FD94BA2A53}" presName="node" presStyleLbl="node1" presStyleIdx="0" presStyleCnt="5">
        <dgm:presLayoutVars>
          <dgm:bulletEnabled val="1"/>
        </dgm:presLayoutVars>
      </dgm:prSet>
      <dgm:spPr/>
    </dgm:pt>
    <dgm:pt modelId="{ADE0920E-D702-4559-A3D1-2DA3D2005D26}" type="pres">
      <dgm:prSet presAssocID="{B04BE522-49A9-402F-BAA6-11FD94BA2A53}" presName="spNode" presStyleCnt="0"/>
      <dgm:spPr/>
    </dgm:pt>
    <dgm:pt modelId="{92E8502B-5FF5-4F8B-B421-67445892A07F}" type="pres">
      <dgm:prSet presAssocID="{DCF83761-F106-4C73-B0D1-58D026EDCBA4}" presName="sibTrans" presStyleLbl="sibTrans1D1" presStyleIdx="0" presStyleCnt="5"/>
      <dgm:spPr/>
    </dgm:pt>
    <dgm:pt modelId="{4595FAD1-BBB8-40CA-9257-CD03422EA439}" type="pres">
      <dgm:prSet presAssocID="{3CD0FEB2-9CAA-46FE-8AFC-02D2D84D3FC9}" presName="node" presStyleLbl="node1" presStyleIdx="1" presStyleCnt="5">
        <dgm:presLayoutVars>
          <dgm:bulletEnabled val="1"/>
        </dgm:presLayoutVars>
      </dgm:prSet>
      <dgm:spPr/>
    </dgm:pt>
    <dgm:pt modelId="{9FB64ADE-B66A-46A9-B5A9-25B619615E9F}" type="pres">
      <dgm:prSet presAssocID="{3CD0FEB2-9CAA-46FE-8AFC-02D2D84D3FC9}" presName="spNode" presStyleCnt="0"/>
      <dgm:spPr/>
    </dgm:pt>
    <dgm:pt modelId="{F556AC89-8AF7-42EA-8255-9E0407CCB904}" type="pres">
      <dgm:prSet presAssocID="{12775DE4-CC83-4C41-AAB4-3A0E05FACB38}" presName="sibTrans" presStyleLbl="sibTrans1D1" presStyleIdx="1" presStyleCnt="5"/>
      <dgm:spPr/>
    </dgm:pt>
    <dgm:pt modelId="{ACC93D36-1BAE-477B-AB53-017A9B9A3ACA}" type="pres">
      <dgm:prSet presAssocID="{FCB5F221-73BF-440A-B579-930D2C54042A}" presName="node" presStyleLbl="node1" presStyleIdx="2" presStyleCnt="5">
        <dgm:presLayoutVars>
          <dgm:bulletEnabled val="1"/>
        </dgm:presLayoutVars>
      </dgm:prSet>
      <dgm:spPr/>
    </dgm:pt>
    <dgm:pt modelId="{EBFA2232-81A7-4AD3-9275-D8FF3C1FD316}" type="pres">
      <dgm:prSet presAssocID="{FCB5F221-73BF-440A-B579-930D2C54042A}" presName="spNode" presStyleCnt="0"/>
      <dgm:spPr/>
    </dgm:pt>
    <dgm:pt modelId="{620663F1-4BBC-42A5-BFBE-174CB1E4881F}" type="pres">
      <dgm:prSet presAssocID="{3514AA6F-30F8-4BA6-B5FE-DAC509BD6E8F}" presName="sibTrans" presStyleLbl="sibTrans1D1" presStyleIdx="2" presStyleCnt="5"/>
      <dgm:spPr/>
    </dgm:pt>
    <dgm:pt modelId="{07B93B3D-260C-411D-A5BB-8CB81CD070F7}" type="pres">
      <dgm:prSet presAssocID="{786F0F2E-5077-4DD2-B413-49E36F18BC36}" presName="node" presStyleLbl="node1" presStyleIdx="3" presStyleCnt="5">
        <dgm:presLayoutVars>
          <dgm:bulletEnabled val="1"/>
        </dgm:presLayoutVars>
      </dgm:prSet>
      <dgm:spPr/>
    </dgm:pt>
    <dgm:pt modelId="{BFB06690-640F-4E7A-B13F-360F9DC95862}" type="pres">
      <dgm:prSet presAssocID="{786F0F2E-5077-4DD2-B413-49E36F18BC36}" presName="spNode" presStyleCnt="0"/>
      <dgm:spPr/>
    </dgm:pt>
    <dgm:pt modelId="{F1092906-3EB3-4654-B257-FE6F6F42D721}" type="pres">
      <dgm:prSet presAssocID="{05DC1D07-A84E-486E-AD6C-5E7CFE9C7854}" presName="sibTrans" presStyleLbl="sibTrans1D1" presStyleIdx="3" presStyleCnt="5"/>
      <dgm:spPr/>
    </dgm:pt>
    <dgm:pt modelId="{33BD2B0A-7C90-4C72-B3D9-BF69F9C2D0A5}" type="pres">
      <dgm:prSet presAssocID="{20CA5213-B826-4E92-A919-1D4CEFA90920}" presName="node" presStyleLbl="node1" presStyleIdx="4" presStyleCnt="5">
        <dgm:presLayoutVars>
          <dgm:bulletEnabled val="1"/>
        </dgm:presLayoutVars>
      </dgm:prSet>
      <dgm:spPr/>
    </dgm:pt>
    <dgm:pt modelId="{B01A395B-2EB2-4BC3-875E-877B3E479BE2}" type="pres">
      <dgm:prSet presAssocID="{20CA5213-B826-4E92-A919-1D4CEFA90920}" presName="spNode" presStyleCnt="0"/>
      <dgm:spPr/>
    </dgm:pt>
    <dgm:pt modelId="{2DD78AAE-AACC-49F1-AA46-7AED699757C8}" type="pres">
      <dgm:prSet presAssocID="{D81D306F-5F81-45A0-AE96-880414C4C9DC}" presName="sibTrans" presStyleLbl="sibTrans1D1" presStyleIdx="4" presStyleCnt="5"/>
      <dgm:spPr/>
    </dgm:pt>
  </dgm:ptLst>
  <dgm:cxnLst>
    <dgm:cxn modelId="{E0F6950A-9B1F-47F8-8471-CBC2803A819B}" srcId="{3939849E-6488-4EFA-8B4A-1AFE1045649D}" destId="{786F0F2E-5077-4DD2-B413-49E36F18BC36}" srcOrd="3" destOrd="0" parTransId="{D4CC0A88-71B4-4B4D-A863-4929E82105EB}" sibTransId="{05DC1D07-A84E-486E-AD6C-5E7CFE9C7854}"/>
    <dgm:cxn modelId="{393A020D-6A32-4413-97F3-D01AEC28A354}" type="presOf" srcId="{B04BE522-49A9-402F-BAA6-11FD94BA2A53}" destId="{0DA952C8-6AF7-4FFE-8CC2-66A6420A3F66}" srcOrd="0" destOrd="0" presId="urn:microsoft.com/office/officeart/2005/8/layout/cycle6"/>
    <dgm:cxn modelId="{62C64C17-C96D-4318-B691-240330158B0D}" type="presOf" srcId="{20CA5213-B826-4E92-A919-1D4CEFA90920}" destId="{33BD2B0A-7C90-4C72-B3D9-BF69F9C2D0A5}" srcOrd="0" destOrd="0" presId="urn:microsoft.com/office/officeart/2005/8/layout/cycle6"/>
    <dgm:cxn modelId="{E36AE020-ABBD-4C9B-ADAE-B65713A4191E}" type="presOf" srcId="{3514AA6F-30F8-4BA6-B5FE-DAC509BD6E8F}" destId="{620663F1-4BBC-42A5-BFBE-174CB1E4881F}" srcOrd="0" destOrd="0" presId="urn:microsoft.com/office/officeart/2005/8/layout/cycle6"/>
    <dgm:cxn modelId="{3B93EA29-A8FB-4356-BA58-FE9FEF90549C}" srcId="{3939849E-6488-4EFA-8B4A-1AFE1045649D}" destId="{B04BE522-49A9-402F-BAA6-11FD94BA2A53}" srcOrd="0" destOrd="0" parTransId="{4146DA41-E121-4A2D-96B7-339DD7DB7A99}" sibTransId="{DCF83761-F106-4C73-B0D1-58D026EDCBA4}"/>
    <dgm:cxn modelId="{4543633B-D407-4C79-8910-794D16A7EFE1}" srcId="{3939849E-6488-4EFA-8B4A-1AFE1045649D}" destId="{3CD0FEB2-9CAA-46FE-8AFC-02D2D84D3FC9}" srcOrd="1" destOrd="0" parTransId="{087A6C6B-9864-4A5B-83C9-412E3328B465}" sibTransId="{12775DE4-CC83-4C41-AAB4-3A0E05FACB38}"/>
    <dgm:cxn modelId="{3F887E60-AE73-419F-9C77-09599DA85238}" srcId="{3939849E-6488-4EFA-8B4A-1AFE1045649D}" destId="{FCB5F221-73BF-440A-B579-930D2C54042A}" srcOrd="2" destOrd="0" parTransId="{64EB95A9-D31D-4594-832E-2D24D6368E48}" sibTransId="{3514AA6F-30F8-4BA6-B5FE-DAC509BD6E8F}"/>
    <dgm:cxn modelId="{963D896D-E713-465F-B111-2AEDA250DFC0}" type="presOf" srcId="{FCB5F221-73BF-440A-B579-930D2C54042A}" destId="{ACC93D36-1BAE-477B-AB53-017A9B9A3ACA}" srcOrd="0" destOrd="0" presId="urn:microsoft.com/office/officeart/2005/8/layout/cycle6"/>
    <dgm:cxn modelId="{B46E7A83-BCA3-4FF9-A6DC-8185D3D6C560}" type="presOf" srcId="{786F0F2E-5077-4DD2-B413-49E36F18BC36}" destId="{07B93B3D-260C-411D-A5BB-8CB81CD070F7}" srcOrd="0" destOrd="0" presId="urn:microsoft.com/office/officeart/2005/8/layout/cycle6"/>
    <dgm:cxn modelId="{C5760687-DD5F-40A4-BC80-BC642B56E899}" type="presOf" srcId="{3939849E-6488-4EFA-8B4A-1AFE1045649D}" destId="{D35093D3-45EB-4BAF-8898-2B9D48F2DE21}" srcOrd="0" destOrd="0" presId="urn:microsoft.com/office/officeart/2005/8/layout/cycle6"/>
    <dgm:cxn modelId="{B4B6AE9C-3916-40A7-AC6C-83BAB54ED2DF}" type="presOf" srcId="{12775DE4-CC83-4C41-AAB4-3A0E05FACB38}" destId="{F556AC89-8AF7-42EA-8255-9E0407CCB904}" srcOrd="0" destOrd="0" presId="urn:microsoft.com/office/officeart/2005/8/layout/cycle6"/>
    <dgm:cxn modelId="{477352A7-4DBA-4A48-8A1D-612E12882B47}" type="presOf" srcId="{3CD0FEB2-9CAA-46FE-8AFC-02D2D84D3FC9}" destId="{4595FAD1-BBB8-40CA-9257-CD03422EA439}" srcOrd="0" destOrd="0" presId="urn:microsoft.com/office/officeart/2005/8/layout/cycle6"/>
    <dgm:cxn modelId="{48B9CDA8-7B3D-4280-83F5-EFDC003C9D4F}" type="presOf" srcId="{05DC1D07-A84E-486E-AD6C-5E7CFE9C7854}" destId="{F1092906-3EB3-4654-B257-FE6F6F42D721}" srcOrd="0" destOrd="0" presId="urn:microsoft.com/office/officeart/2005/8/layout/cycle6"/>
    <dgm:cxn modelId="{633409BA-D3A5-4B78-A597-657EA1F811E8}" type="presOf" srcId="{DCF83761-F106-4C73-B0D1-58D026EDCBA4}" destId="{92E8502B-5FF5-4F8B-B421-67445892A07F}" srcOrd="0" destOrd="0" presId="urn:microsoft.com/office/officeart/2005/8/layout/cycle6"/>
    <dgm:cxn modelId="{E2E5B9C2-C10B-45E2-AEDA-FBAD4766023F}" type="presOf" srcId="{D81D306F-5F81-45A0-AE96-880414C4C9DC}" destId="{2DD78AAE-AACC-49F1-AA46-7AED699757C8}" srcOrd="0" destOrd="0" presId="urn:microsoft.com/office/officeart/2005/8/layout/cycle6"/>
    <dgm:cxn modelId="{2D488CCF-4865-458B-8682-41393BD3579C}" srcId="{3939849E-6488-4EFA-8B4A-1AFE1045649D}" destId="{20CA5213-B826-4E92-A919-1D4CEFA90920}" srcOrd="4" destOrd="0" parTransId="{27933793-A738-4ED6-8B22-0E2059149517}" sibTransId="{D81D306F-5F81-45A0-AE96-880414C4C9DC}"/>
    <dgm:cxn modelId="{1487CD09-8A53-44B9-BC8F-9BC266EEB0F5}" type="presParOf" srcId="{D35093D3-45EB-4BAF-8898-2B9D48F2DE21}" destId="{0DA952C8-6AF7-4FFE-8CC2-66A6420A3F66}" srcOrd="0" destOrd="0" presId="urn:microsoft.com/office/officeart/2005/8/layout/cycle6"/>
    <dgm:cxn modelId="{E7E4448E-6212-433D-A151-B6ADFA613987}" type="presParOf" srcId="{D35093D3-45EB-4BAF-8898-2B9D48F2DE21}" destId="{ADE0920E-D702-4559-A3D1-2DA3D2005D26}" srcOrd="1" destOrd="0" presId="urn:microsoft.com/office/officeart/2005/8/layout/cycle6"/>
    <dgm:cxn modelId="{07B2959B-FDA8-48B2-8124-FC3026BAA211}" type="presParOf" srcId="{D35093D3-45EB-4BAF-8898-2B9D48F2DE21}" destId="{92E8502B-5FF5-4F8B-B421-67445892A07F}" srcOrd="2" destOrd="0" presId="urn:microsoft.com/office/officeart/2005/8/layout/cycle6"/>
    <dgm:cxn modelId="{F8B45A21-7806-44CF-A2D7-ED15D99D4EB8}" type="presParOf" srcId="{D35093D3-45EB-4BAF-8898-2B9D48F2DE21}" destId="{4595FAD1-BBB8-40CA-9257-CD03422EA439}" srcOrd="3" destOrd="0" presId="urn:microsoft.com/office/officeart/2005/8/layout/cycle6"/>
    <dgm:cxn modelId="{2F9E2679-7B9F-4356-8AC9-5A918D6D58D3}" type="presParOf" srcId="{D35093D3-45EB-4BAF-8898-2B9D48F2DE21}" destId="{9FB64ADE-B66A-46A9-B5A9-25B619615E9F}" srcOrd="4" destOrd="0" presId="urn:microsoft.com/office/officeart/2005/8/layout/cycle6"/>
    <dgm:cxn modelId="{8D2F9F19-23D9-4C54-837C-E6BA24355202}" type="presParOf" srcId="{D35093D3-45EB-4BAF-8898-2B9D48F2DE21}" destId="{F556AC89-8AF7-42EA-8255-9E0407CCB904}" srcOrd="5" destOrd="0" presId="urn:microsoft.com/office/officeart/2005/8/layout/cycle6"/>
    <dgm:cxn modelId="{7BE59FB7-1C74-4D6B-9F5D-8E2B7CCE881C}" type="presParOf" srcId="{D35093D3-45EB-4BAF-8898-2B9D48F2DE21}" destId="{ACC93D36-1BAE-477B-AB53-017A9B9A3ACA}" srcOrd="6" destOrd="0" presId="urn:microsoft.com/office/officeart/2005/8/layout/cycle6"/>
    <dgm:cxn modelId="{0943A8DB-BC39-44C3-AED8-D96FD67F7B8A}" type="presParOf" srcId="{D35093D3-45EB-4BAF-8898-2B9D48F2DE21}" destId="{EBFA2232-81A7-4AD3-9275-D8FF3C1FD316}" srcOrd="7" destOrd="0" presId="urn:microsoft.com/office/officeart/2005/8/layout/cycle6"/>
    <dgm:cxn modelId="{33D92F00-6B6A-4CC2-AADB-99EAFA970CF4}" type="presParOf" srcId="{D35093D3-45EB-4BAF-8898-2B9D48F2DE21}" destId="{620663F1-4BBC-42A5-BFBE-174CB1E4881F}" srcOrd="8" destOrd="0" presId="urn:microsoft.com/office/officeart/2005/8/layout/cycle6"/>
    <dgm:cxn modelId="{005BFE8E-1281-4C0F-A82A-CBEF34B9C660}" type="presParOf" srcId="{D35093D3-45EB-4BAF-8898-2B9D48F2DE21}" destId="{07B93B3D-260C-411D-A5BB-8CB81CD070F7}" srcOrd="9" destOrd="0" presId="urn:microsoft.com/office/officeart/2005/8/layout/cycle6"/>
    <dgm:cxn modelId="{52A1D0B7-E0DE-4438-995D-D5750737BBEB}" type="presParOf" srcId="{D35093D3-45EB-4BAF-8898-2B9D48F2DE21}" destId="{BFB06690-640F-4E7A-B13F-360F9DC95862}" srcOrd="10" destOrd="0" presId="urn:microsoft.com/office/officeart/2005/8/layout/cycle6"/>
    <dgm:cxn modelId="{E67AB448-F259-494C-9E51-87D61628C83D}" type="presParOf" srcId="{D35093D3-45EB-4BAF-8898-2B9D48F2DE21}" destId="{F1092906-3EB3-4654-B257-FE6F6F42D721}" srcOrd="11" destOrd="0" presId="urn:microsoft.com/office/officeart/2005/8/layout/cycle6"/>
    <dgm:cxn modelId="{81B0BA9E-74A5-4973-ABB6-C16F01512A04}" type="presParOf" srcId="{D35093D3-45EB-4BAF-8898-2B9D48F2DE21}" destId="{33BD2B0A-7C90-4C72-B3D9-BF69F9C2D0A5}" srcOrd="12" destOrd="0" presId="urn:microsoft.com/office/officeart/2005/8/layout/cycle6"/>
    <dgm:cxn modelId="{ADC916C9-ABE0-432A-8BAD-6EA1E101A946}" type="presParOf" srcId="{D35093D3-45EB-4BAF-8898-2B9D48F2DE21}" destId="{B01A395B-2EB2-4BC3-875E-877B3E479BE2}" srcOrd="13" destOrd="0" presId="urn:microsoft.com/office/officeart/2005/8/layout/cycle6"/>
    <dgm:cxn modelId="{82FF293B-6AD6-40EC-99DA-441B96AD81A5}" type="presParOf" srcId="{D35093D3-45EB-4BAF-8898-2B9D48F2DE21}" destId="{2DD78AAE-AACC-49F1-AA46-7AED699757C8}" srcOrd="14" destOrd="0" presId="urn:microsoft.com/office/officeart/2005/8/layout/cycle6"/>
  </dgm:cxnLst>
  <dgm:bg/>
  <dgm:whole>
    <a:ln w="9525" cap="flat" cmpd="sng" algn="ctr">
      <a:solidFill>
        <a:schemeClr val="bg2">
          <a:lumMod val="5000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952C8-6AF7-4FFE-8CC2-66A6420A3F66}">
      <dsp:nvSpPr>
        <dsp:cNvPr id="0" name=""/>
        <dsp:cNvSpPr/>
      </dsp:nvSpPr>
      <dsp:spPr>
        <a:xfrm>
          <a:off x="1666064" y="276333"/>
          <a:ext cx="1348391" cy="876454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Emotions</a:t>
          </a:r>
        </a:p>
      </dsp:txBody>
      <dsp:txXfrm>
        <a:off x="1708849" y="319118"/>
        <a:ext cx="1262821" cy="790884"/>
      </dsp:txXfrm>
    </dsp:sp>
    <dsp:sp modelId="{92E8502B-5FF5-4F8B-B421-67445892A07F}">
      <dsp:nvSpPr>
        <dsp:cNvPr id="0" name=""/>
        <dsp:cNvSpPr/>
      </dsp:nvSpPr>
      <dsp:spPr>
        <a:xfrm>
          <a:off x="590043" y="714561"/>
          <a:ext cx="3500432" cy="3500432"/>
        </a:xfrm>
        <a:custGeom>
          <a:avLst/>
          <a:gdLst/>
          <a:ahLst/>
          <a:cxnLst/>
          <a:rect l="0" t="0" r="0" b="0"/>
          <a:pathLst>
            <a:path>
              <a:moveTo>
                <a:pt x="2433664" y="138957"/>
              </a:moveTo>
              <a:arcTo wR="1750216" hR="1750216" stAng="17579113" swAng="19603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5FAD1-BBB8-40CA-9257-CD03422EA439}">
      <dsp:nvSpPr>
        <dsp:cNvPr id="0" name=""/>
        <dsp:cNvSpPr/>
      </dsp:nvSpPr>
      <dsp:spPr>
        <a:xfrm>
          <a:off x="3330618" y="1485703"/>
          <a:ext cx="1348391" cy="876454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Motifs et représentation</a:t>
          </a:r>
        </a:p>
      </dsp:txBody>
      <dsp:txXfrm>
        <a:off x="3373403" y="1528488"/>
        <a:ext cx="1262821" cy="790884"/>
      </dsp:txXfrm>
    </dsp:sp>
    <dsp:sp modelId="{F556AC89-8AF7-42EA-8255-9E0407CCB904}">
      <dsp:nvSpPr>
        <dsp:cNvPr id="0" name=""/>
        <dsp:cNvSpPr/>
      </dsp:nvSpPr>
      <dsp:spPr>
        <a:xfrm>
          <a:off x="590043" y="714561"/>
          <a:ext cx="3500432" cy="3500432"/>
        </a:xfrm>
        <a:custGeom>
          <a:avLst/>
          <a:gdLst/>
          <a:ahLst/>
          <a:cxnLst/>
          <a:rect l="0" t="0" r="0" b="0"/>
          <a:pathLst>
            <a:path>
              <a:moveTo>
                <a:pt x="3498042" y="1658780"/>
              </a:moveTo>
              <a:arcTo wR="1750216" hR="1750216" stAng="21420321" swAng="21953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93D36-1BAE-477B-AB53-017A9B9A3ACA}">
      <dsp:nvSpPr>
        <dsp:cNvPr id="0" name=""/>
        <dsp:cNvSpPr/>
      </dsp:nvSpPr>
      <dsp:spPr>
        <a:xfrm>
          <a:off x="2694815" y="3442505"/>
          <a:ext cx="1348391" cy="876454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Ecriture</a:t>
          </a:r>
        </a:p>
      </dsp:txBody>
      <dsp:txXfrm>
        <a:off x="2737600" y="3485290"/>
        <a:ext cx="1262821" cy="790884"/>
      </dsp:txXfrm>
    </dsp:sp>
    <dsp:sp modelId="{620663F1-4BBC-42A5-BFBE-174CB1E4881F}">
      <dsp:nvSpPr>
        <dsp:cNvPr id="0" name=""/>
        <dsp:cNvSpPr/>
      </dsp:nvSpPr>
      <dsp:spPr>
        <a:xfrm>
          <a:off x="590043" y="714561"/>
          <a:ext cx="3500432" cy="3500432"/>
        </a:xfrm>
        <a:custGeom>
          <a:avLst/>
          <a:gdLst/>
          <a:ahLst/>
          <a:cxnLst/>
          <a:rect l="0" t="0" r="0" b="0"/>
          <a:pathLst>
            <a:path>
              <a:moveTo>
                <a:pt x="2097824" y="3465566"/>
              </a:moveTo>
              <a:arcTo wR="1750216" hR="1750216" stAng="4712663" swAng="13746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93B3D-260C-411D-A5BB-8CB81CD070F7}">
      <dsp:nvSpPr>
        <dsp:cNvPr id="0" name=""/>
        <dsp:cNvSpPr/>
      </dsp:nvSpPr>
      <dsp:spPr>
        <a:xfrm>
          <a:off x="637312" y="3442505"/>
          <a:ext cx="1348391" cy="876454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Histoire des techniques</a:t>
          </a:r>
        </a:p>
      </dsp:txBody>
      <dsp:txXfrm>
        <a:off x="680097" y="3485290"/>
        <a:ext cx="1262821" cy="790884"/>
      </dsp:txXfrm>
    </dsp:sp>
    <dsp:sp modelId="{F1092906-3EB3-4654-B257-FE6F6F42D721}">
      <dsp:nvSpPr>
        <dsp:cNvPr id="0" name=""/>
        <dsp:cNvSpPr/>
      </dsp:nvSpPr>
      <dsp:spPr>
        <a:xfrm>
          <a:off x="590043" y="714561"/>
          <a:ext cx="3500432" cy="3500432"/>
        </a:xfrm>
        <a:custGeom>
          <a:avLst/>
          <a:gdLst/>
          <a:ahLst/>
          <a:cxnLst/>
          <a:rect l="0" t="0" r="0" b="0"/>
          <a:pathLst>
            <a:path>
              <a:moveTo>
                <a:pt x="292332" y="2718633"/>
              </a:moveTo>
              <a:arcTo wR="1750216" hR="1750216" stAng="8784324" swAng="21953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D2B0A-7C90-4C72-B3D9-BF69F9C2D0A5}">
      <dsp:nvSpPr>
        <dsp:cNvPr id="0" name=""/>
        <dsp:cNvSpPr/>
      </dsp:nvSpPr>
      <dsp:spPr>
        <a:xfrm>
          <a:off x="1509" y="1485703"/>
          <a:ext cx="1348391" cy="876454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Economie</a:t>
          </a:r>
        </a:p>
      </dsp:txBody>
      <dsp:txXfrm>
        <a:off x="44294" y="1528488"/>
        <a:ext cx="1262821" cy="790884"/>
      </dsp:txXfrm>
    </dsp:sp>
    <dsp:sp modelId="{2DD78AAE-AACC-49F1-AA46-7AED699757C8}">
      <dsp:nvSpPr>
        <dsp:cNvPr id="0" name=""/>
        <dsp:cNvSpPr/>
      </dsp:nvSpPr>
      <dsp:spPr>
        <a:xfrm>
          <a:off x="590043" y="714561"/>
          <a:ext cx="3500432" cy="3500432"/>
        </a:xfrm>
        <a:custGeom>
          <a:avLst/>
          <a:gdLst/>
          <a:ahLst/>
          <a:cxnLst/>
          <a:rect l="0" t="0" r="0" b="0"/>
          <a:pathLst>
            <a:path>
              <a:moveTo>
                <a:pt x="305106" y="762837"/>
              </a:moveTo>
              <a:arcTo wR="1750216" hR="1750216" stAng="12860583" swAng="19603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FC33549-4BFC-5447-87D0-2948475EDE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C5B345-B1EC-F442-9683-37A31438EE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DC91-5102-9542-93AF-CED246FC5818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5F561C-AAAD-2E4D-8EBA-F7ACB7A6FF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83D88A-38AA-1C4B-AE76-81453EA417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61A62-999E-5F4F-B8C1-6E68206FBE1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26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8916B-5C05-7A4E-9D07-4669882A5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344A84-AC9B-BE45-8E3A-3AC10CE8E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ECF774-36E7-894A-B64A-2BC0D891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8197E4-7168-474A-BB92-93475A0B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A3384-C0E5-5C4A-B98E-E65A37C3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657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42F16-66B4-C343-8999-01A75458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B8BF38-892A-6341-941C-962491EE6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8888-0AC2-1A41-84EF-EE488A0C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F7E239-5AD8-A44E-8AC6-9E033878F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BABBAA-6759-D24F-B01A-89F5369C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305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1FD826-DA0C-1E49-8B11-81D2B310A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2E8BA3-A479-DD42-A1A2-E79DAC342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D5BBD-F53C-3B49-8EA7-9FF40A2E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3053F3-6D4F-BD4E-8E72-0808FFD8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E20AE-1A61-C94E-985D-10D10648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91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16460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FD7EE-DCE2-3246-A2F4-5622BCEB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D8E4E2-2E29-CA44-AC28-9F397BFC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5CA2A2-1FC5-1340-8BAA-87593683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69DA9A-AEA1-8F4A-8AC6-9DC0BAE6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FD08AE-B014-7A48-A609-41762894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86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FAC83-CDF4-074B-82C1-72E20223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03A30C-794D-E84F-B1D8-F43064E20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84F2FF-CF2F-E24F-BDEA-97036854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166D5E-60F8-114D-8A1D-3FC9BB52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2FC0C8-2423-0345-9D38-CBD63B38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922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A54E4-684C-8C4B-AE96-8B9FEDBF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93E8E-A5A8-DD4F-B023-FDE2527E6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9BF05D-A731-3844-896D-B40035603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02297-C271-344A-8DF4-CF81CFCD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5157A0-D68E-A846-9091-0E55F4C1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6A1D7B-909F-8440-9A07-8E17F91A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27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697AF-D942-B948-AEB0-68C6A5C0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E2CD2B-3969-1441-93AA-9F87C791E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F96265-E645-D248-960F-7B6E6CFD7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59758C-5154-124B-A47D-69A6DB07E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7F9FAF-422E-F847-8900-0B1B49A76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F85390-9E80-6A4C-859E-4B346CA2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77876D-18CC-174C-85B6-D0524D9A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EAAAE2-F1D1-8446-A647-E3DE6FD3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32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3AA72-6278-114D-B438-879C1732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548004-4D55-C849-8455-AC933B03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402E41-52AF-8B42-8FD4-E96CC32F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2680A13-01D2-FA46-88BA-77E0F1B1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63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FC3B3E-78A8-9A41-A602-0A2035A8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2703446-E1FF-0644-9176-91D0CAE3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388E68-D06B-354A-B8DD-9D80F0C7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65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004F2-2F16-5B40-B0C1-D818EFCD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34110-7F9B-814E-B6FE-634973F63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7DD2B1-05E6-714C-992F-24C1F2771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17242-F9B2-D44F-A4EC-172C8EF2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829832-9F55-F74B-9397-306FB81D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498F57-2F58-0A40-BF7F-9DC493A0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01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C3F1B8-3243-9E43-8DA4-AF8E1D52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59AB53-77FC-2049-9E8D-83233B41A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A586EE-5DA6-0041-8D0E-E0C7204E8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0D51B5-2B98-5449-98D4-C306D9DC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7EE0CF-BD9C-4E4B-83D1-CF9C77E6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753ACD-2A43-FC4F-A3DF-228B91C6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888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8D1378-AA73-374D-8D08-A1F47EA0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580BAA-F733-BB4C-A27F-7C29BE6EC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0B947E-FB42-B14A-B180-A651F2725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8B199-82B1-0447-ADCE-32DC62DB87ED}" type="datetimeFigureOut">
              <a:rPr lang="fr-FR" smtClean="0"/>
              <a:t>15/01/2019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50244-F819-AD4C-B6FC-4E0E12E31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666532-8577-2F43-8931-C055B4905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BE87-BB30-AB4B-84E5-7474F1A7E7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56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BA74F-7757-4E41-87EF-F684FE89C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8313"/>
            <a:ext cx="9144000" cy="1833563"/>
          </a:xfrm>
          <a:gradFill flip="none" rotWithShape="1">
            <a:gsLst>
              <a:gs pos="0">
                <a:srgbClr val="9EBFD1"/>
              </a:gs>
              <a:gs pos="26000">
                <a:srgbClr val="CEF1FF">
                  <a:shade val="67500"/>
                  <a:satMod val="115000"/>
                  <a:lumMod val="71000"/>
                  <a:lumOff val="29000"/>
                  <a:alpha val="40000"/>
                </a:srgbClr>
              </a:gs>
              <a:gs pos="100000">
                <a:srgbClr val="CEF1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fr-FR" dirty="0"/>
              <a:t>Les enseignements artistiques</a:t>
            </a:r>
            <a:br>
              <a:rPr lang="fr-FR" dirty="0"/>
            </a:br>
            <a:r>
              <a:rPr lang="fr-FR" sz="2200" i="1" dirty="0"/>
              <a:t>Projets</a:t>
            </a:r>
            <a:r>
              <a:rPr lang="fr-FR" sz="2200" dirty="0"/>
              <a:t> de programmes du lycée GT</a:t>
            </a:r>
            <a:br>
              <a:rPr lang="fr-FR" sz="2200" dirty="0"/>
            </a:br>
            <a:br>
              <a:rPr lang="fr-FR" sz="2200" dirty="0"/>
            </a:br>
            <a:r>
              <a:rPr lang="fr-FR" sz="1300" dirty="0"/>
              <a:t>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623428-5DF5-E445-9464-02008D9C8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3952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/>
              <a:t>Arts du cirque, arts plastiques, cinéma-audiovisuel, </a:t>
            </a:r>
          </a:p>
          <a:p>
            <a:r>
              <a:rPr lang="fr-FR" sz="2800" dirty="0"/>
              <a:t>danse, histoire des arts, musique, théâtre</a:t>
            </a:r>
          </a:p>
          <a:p>
            <a:endParaRPr lang="fr-FR" dirty="0"/>
          </a:p>
          <a:p>
            <a:r>
              <a:rPr lang="fr-FR" dirty="0"/>
              <a:t>Des enjeux communs et des programmes spécifiques  </a:t>
            </a:r>
          </a:p>
        </p:txBody>
      </p:sp>
    </p:spTree>
    <p:extLst>
      <p:ext uri="{BB962C8B-B14F-4D97-AF65-F5344CB8AC3E}">
        <p14:creationId xmlns:p14="http://schemas.microsoft.com/office/powerpoint/2010/main" val="3209716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1157289" y="1557338"/>
            <a:ext cx="9958386" cy="4857750"/>
          </a:xfrm>
          <a:prstGeom prst="rect">
            <a:avLst/>
          </a:prstGeom>
        </p:spPr>
        <p:txBody>
          <a:bodyPr/>
          <a:lstStyle/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 b="1"/>
            </a:pPr>
            <a:r>
              <a:rPr dirty="0"/>
              <a:t>Des ressources (à mobiliser obligatoirement) pour agir :  </a:t>
            </a:r>
          </a:p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/>
            </a:pPr>
            <a:r>
              <a:rPr dirty="0">
                <a:latin typeface="Wingdings"/>
                <a:ea typeface="Wingdings"/>
                <a:cs typeface="Wingdings"/>
                <a:sym typeface="Wingdings"/>
              </a:rPr>
              <a:t>➔</a:t>
            </a:r>
            <a:r>
              <a:rPr lang="fr-FR" dirty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i="1" dirty="0"/>
              <a:t>a minima </a:t>
            </a:r>
            <a:r>
              <a:rPr dirty="0"/>
              <a:t>une œuvre, un bâtiment, un spectacle, un concert, un ou une artiste</a:t>
            </a:r>
          </a:p>
          <a:p>
            <a:pPr marL="298322" indent="-298322" defTabSz="795527">
              <a:lnSpc>
                <a:spcPct val="90000"/>
              </a:lnSpc>
              <a:spcBef>
                <a:spcPts val="500"/>
              </a:spcBef>
              <a:buFont typeface="Wingdings"/>
              <a:buChar char="➔"/>
              <a:defRPr sz="2349"/>
            </a:pPr>
            <a:r>
              <a:rPr lang="fr-FR" dirty="0"/>
              <a:t> </a:t>
            </a:r>
            <a:r>
              <a:rPr dirty="0"/>
              <a:t>un projet partenarial</a:t>
            </a:r>
          </a:p>
          <a:p>
            <a:pPr marL="298322" indent="-298322" defTabSz="795527">
              <a:lnSpc>
                <a:spcPct val="90000"/>
              </a:lnSpc>
              <a:spcBef>
                <a:spcPts val="500"/>
              </a:spcBef>
              <a:buFont typeface="Wingdings"/>
              <a:buChar char="➔"/>
              <a:defRPr sz="2349"/>
            </a:pPr>
            <a:r>
              <a:rPr lang="fr-FR" dirty="0"/>
              <a:t> </a:t>
            </a:r>
            <a:r>
              <a:rPr dirty="0"/>
              <a:t>un ensemble de thématiques transversales</a:t>
            </a:r>
          </a:p>
          <a:p>
            <a:pPr marL="298322" indent="-298322" defTabSz="795527">
              <a:lnSpc>
                <a:spcPct val="90000"/>
              </a:lnSpc>
              <a:spcBef>
                <a:spcPts val="500"/>
              </a:spcBef>
              <a:buFont typeface="Wingdings"/>
              <a:buChar char="➔"/>
              <a:defRPr sz="2349"/>
            </a:pPr>
            <a:r>
              <a:rPr lang="fr-FR" dirty="0"/>
              <a:t> </a:t>
            </a:r>
            <a:r>
              <a:rPr dirty="0"/>
              <a:t>le carnet de bord comme documentation personnelle</a:t>
            </a:r>
          </a:p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 b="1"/>
            </a:pPr>
            <a:r>
              <a:rPr dirty="0"/>
              <a:t>Des processus mis en œuvre (chaque élément est modifié par les autres) : </a:t>
            </a:r>
            <a:r>
              <a:rPr b="0" dirty="0"/>
              <a:t> </a:t>
            </a:r>
          </a:p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/>
            </a:pPr>
            <a:r>
              <a:rPr dirty="0"/>
              <a:t>- reconnaître la valeur artistique, </a:t>
            </a:r>
          </a:p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/>
            </a:pPr>
            <a:r>
              <a:rPr dirty="0"/>
              <a:t>- décrire, analyser, interpréter, comparer, mettre en </a:t>
            </a:r>
            <a:r>
              <a:rPr dirty="0" err="1"/>
              <a:t>valeur</a:t>
            </a:r>
            <a:r>
              <a:rPr dirty="0"/>
              <a:t> des </a:t>
            </a:r>
            <a:r>
              <a:rPr dirty="0" err="1"/>
              <a:t>parentés</a:t>
            </a:r>
            <a:r>
              <a:rPr dirty="0"/>
              <a:t> </a:t>
            </a:r>
            <a:r>
              <a:rPr dirty="0" err="1"/>
              <a:t>stylistiques</a:t>
            </a:r>
            <a:r>
              <a:rPr dirty="0"/>
              <a:t>, </a:t>
            </a:r>
          </a:p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/>
            </a:pPr>
            <a:r>
              <a:rPr dirty="0"/>
              <a:t>- </a:t>
            </a:r>
            <a:r>
              <a:rPr dirty="0" err="1"/>
              <a:t>appréhender</a:t>
            </a:r>
            <a:r>
              <a:rPr dirty="0"/>
              <a:t> de </a:t>
            </a:r>
            <a:r>
              <a:rPr dirty="0" err="1"/>
              <a:t>façon</a:t>
            </a:r>
            <a:r>
              <a:rPr dirty="0"/>
              <a:t> critique </a:t>
            </a:r>
            <a:r>
              <a:rPr dirty="0" err="1"/>
              <a:t>une</a:t>
            </a:r>
            <a:r>
              <a:rPr dirty="0"/>
              <a:t> culture, </a:t>
            </a:r>
            <a:r>
              <a:rPr dirty="0" err="1"/>
              <a:t>établir</a:t>
            </a:r>
            <a:r>
              <a:rPr dirty="0"/>
              <a:t> des </a:t>
            </a:r>
            <a:r>
              <a:rPr dirty="0" err="1"/>
              <a:t>compte-rendu</a:t>
            </a:r>
            <a:r>
              <a:rPr dirty="0"/>
              <a:t> </a:t>
            </a:r>
            <a:r>
              <a:rPr dirty="0" err="1"/>
              <a:t>d’expérience</a:t>
            </a:r>
            <a:r>
              <a:rPr dirty="0"/>
              <a:t> </a:t>
            </a:r>
            <a:r>
              <a:rPr dirty="0" err="1"/>
              <a:t>personnelle</a:t>
            </a:r>
            <a:r>
              <a:rPr dirty="0"/>
              <a:t>, </a:t>
            </a:r>
          </a:p>
          <a:p>
            <a:pPr marL="0" indent="0" defTabSz="795527">
              <a:lnSpc>
                <a:spcPct val="90000"/>
              </a:lnSpc>
              <a:spcBef>
                <a:spcPts val="500"/>
              </a:spcBef>
              <a:buSzTx/>
              <a:buNone/>
              <a:defRPr sz="2349"/>
            </a:pPr>
            <a:r>
              <a:rPr dirty="0"/>
              <a:t>- </a:t>
            </a:r>
            <a:r>
              <a:rPr dirty="0" err="1"/>
              <a:t>réaliser</a:t>
            </a:r>
            <a:r>
              <a:rPr dirty="0"/>
              <a:t> un </a:t>
            </a:r>
            <a:r>
              <a:rPr dirty="0" err="1"/>
              <a:t>commentaire</a:t>
            </a:r>
            <a:r>
              <a:rPr dirty="0"/>
              <a:t> </a:t>
            </a:r>
            <a:r>
              <a:rPr dirty="0" err="1"/>
              <a:t>problématisé</a:t>
            </a:r>
            <a:endParaRPr dirty="0"/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157289" y="332656"/>
            <a:ext cx="9958386" cy="93610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/>
          <a:lstStyle/>
          <a:p>
            <a:pPr algn="ctr" defTabSz="621791">
              <a:defRPr sz="2652" b="1"/>
            </a:pPr>
            <a:r>
              <a:rPr dirty="0"/>
              <a:t>Ressources et processus</a:t>
            </a:r>
          </a:p>
          <a:p>
            <a:pPr algn="ctr" defTabSz="621791">
              <a:defRPr sz="2652" b="1"/>
            </a:pPr>
            <a:r>
              <a:rPr dirty="0"/>
              <a:t>de l’enseignement de spécialité Histoire des arts</a:t>
            </a:r>
          </a:p>
        </p:txBody>
      </p:sp>
    </p:spTree>
    <p:extLst>
      <p:ext uri="{BB962C8B-B14F-4D97-AF65-F5344CB8AC3E}">
        <p14:creationId xmlns:p14="http://schemas.microsoft.com/office/powerpoint/2010/main" val="238146991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7568" y="332656"/>
            <a:ext cx="7772400" cy="2331522"/>
          </a:xfrm>
        </p:spPr>
        <p:txBody>
          <a:bodyPr>
            <a:normAutofit fontScale="90000"/>
          </a:bodyPr>
          <a:lstStyle/>
          <a:p>
            <a:r>
              <a:rPr lang="fr-FR" dirty="0"/>
              <a:t>Objectifs de l’enseignement de spécialité Musique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69332" y="3093615"/>
            <a:ext cx="7848872" cy="302496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Maitriser des techniques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Mobiliser et renforcer des compétences perceptives visant la maitrise d’une culture musicale et artistique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Développer une forme d’autonomie : situer sa propre pratique et ses propres goûts par rapport au contexte économique, social et professionnel de la musique dans la société contemporaine</a:t>
            </a:r>
          </a:p>
        </p:txBody>
      </p:sp>
    </p:spTree>
    <p:extLst>
      <p:ext uri="{BB962C8B-B14F-4D97-AF65-F5344CB8AC3E}">
        <p14:creationId xmlns:p14="http://schemas.microsoft.com/office/powerpoint/2010/main" val="240829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0446" y="127882"/>
            <a:ext cx="9773354" cy="1325563"/>
          </a:xfrm>
        </p:spPr>
        <p:txBody>
          <a:bodyPr>
            <a:normAutofit/>
          </a:bodyPr>
          <a:lstStyle/>
          <a:p>
            <a:r>
              <a:rPr lang="fr-FR" dirty="0"/>
              <a:t>Ressources et processus à disposition : l’ingénierie d’une combinatoire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Ressources pour agir: 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 </a:t>
            </a:r>
            <a:r>
              <a:rPr lang="fr-FR" dirty="0"/>
              <a:t>3 champs de questionnement qui convoquent des problématiques</a:t>
            </a:r>
          </a:p>
          <a:p>
            <a:pPr>
              <a:buFont typeface="Wingdings"/>
              <a:buChar char="è"/>
            </a:pPr>
            <a:r>
              <a:rPr lang="fr-FR" dirty="0">
                <a:sym typeface="Wingdings" panose="05000000000000000000" pitchFamily="2" charset="2"/>
              </a:rPr>
              <a:t> Le programme limitatif</a:t>
            </a:r>
          </a:p>
          <a:p>
            <a:pPr>
              <a:buFont typeface="Wingdings"/>
              <a:buChar char="è"/>
            </a:pPr>
            <a:r>
              <a:rPr lang="fr-FR" dirty="0">
                <a:sym typeface="Wingdings" panose="05000000000000000000" pitchFamily="2" charset="2"/>
              </a:rPr>
              <a:t> La diversification des lieux de travail</a:t>
            </a:r>
          </a:p>
          <a:p>
            <a:pPr>
              <a:buFont typeface="Wingdings"/>
              <a:buChar char="è"/>
            </a:pPr>
            <a:r>
              <a:rPr lang="fr-FR" dirty="0">
                <a:sym typeface="Wingdings" panose="05000000000000000000" pitchFamily="2" charset="2"/>
              </a:rPr>
              <a:t> La chorale et/ou l’orchestre du lycée</a:t>
            </a:r>
          </a:p>
          <a:p>
            <a:pPr marL="0" indent="0">
              <a:buNone/>
            </a:pPr>
            <a:r>
              <a:rPr lang="fr-FR" b="1" dirty="0"/>
              <a:t>Processus </a:t>
            </a:r>
            <a:r>
              <a:rPr lang="fr-FR" dirty="0"/>
              <a:t>(chaque élément est modifié par les autres) : 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 Les p</a:t>
            </a:r>
            <a:r>
              <a:rPr lang="fr-FR" dirty="0"/>
              <a:t>rojets musicaux (interprétations collectives, individuelles, création, improvisation, arrangement, projets musicaux documentés et étude de cas en terminale) </a:t>
            </a:r>
          </a:p>
          <a:p>
            <a:pPr>
              <a:buFont typeface="Wingdings"/>
              <a:buChar char="è"/>
            </a:pPr>
            <a:r>
              <a:rPr lang="fr-FR" dirty="0">
                <a:sym typeface="Wingdings" panose="05000000000000000000" pitchFamily="2" charset="2"/>
              </a:rPr>
              <a:t> Les écoutes comparées (analyses critiques visant la maitrise d’un commentaire argumenté)</a:t>
            </a:r>
          </a:p>
          <a:p>
            <a:pPr>
              <a:buFont typeface="Wingdings"/>
              <a:buChar char="è"/>
            </a:pPr>
            <a:r>
              <a:rPr lang="fr-FR" dirty="0">
                <a:sym typeface="Wingdings" panose="05000000000000000000" pitchFamily="2" charset="2"/>
              </a:rPr>
              <a:t> L’évaluation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>
              <a:buFont typeface="Wingdings"/>
              <a:buChar char="è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496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Enseignement de spécialité théâtre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Trois dimensions essentielles : pratique du jeu et de la scène ; pratique de spectateur ; acquisition d’une culture théâtrale.</a:t>
            </a:r>
          </a:p>
          <a:p>
            <a:pPr marL="0" indent="0">
              <a:buNone/>
            </a:pPr>
            <a:r>
              <a:rPr lang="fr-FR" dirty="0"/>
              <a:t>Liens étroits entre les professeurs qualifiés et les artistes  (enseignement partenarial) permettent va-et-vient entre les approches artistiques et théoriques.</a:t>
            </a:r>
          </a:p>
          <a:p>
            <a:pPr marL="0" indent="0">
              <a:buNone/>
            </a:pPr>
            <a:r>
              <a:rPr lang="fr-FR" dirty="0"/>
              <a:t>Théâtre vu comme art et fait social.</a:t>
            </a:r>
          </a:p>
          <a:p>
            <a:pPr marL="0" indent="0">
              <a:buNone/>
            </a:pPr>
            <a:r>
              <a:rPr lang="fr-FR" dirty="0"/>
              <a:t>9 spectacles au minimum.</a:t>
            </a:r>
          </a:p>
          <a:p>
            <a:pPr marL="0" indent="0">
              <a:buNone/>
            </a:pPr>
            <a:r>
              <a:rPr lang="fr-FR" dirty="0"/>
              <a:t>2 projets de plateau qui s’appuient sur ces spectacles.</a:t>
            </a:r>
          </a:p>
          <a:p>
            <a:pPr marL="0" indent="0">
              <a:buNone/>
            </a:pPr>
            <a:r>
              <a:rPr lang="fr-FR" dirty="0"/>
              <a:t>2 objets d’étude parmi 7 (du théâtre antique au contemporain).</a:t>
            </a:r>
          </a:p>
        </p:txBody>
      </p:sp>
    </p:spTree>
    <p:extLst>
      <p:ext uri="{BB962C8B-B14F-4D97-AF65-F5344CB8AC3E}">
        <p14:creationId xmlns:p14="http://schemas.microsoft.com/office/powerpoint/2010/main" val="7351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F0BAB-25B5-6647-9DCC-757ACB8D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61" y="388313"/>
            <a:ext cx="7351763" cy="6211630"/>
          </a:xfrm>
        </p:spPr>
        <p:txBody>
          <a:bodyPr>
            <a:noAutofit/>
          </a:bodyPr>
          <a:lstStyle/>
          <a:p>
            <a:r>
              <a:rPr lang="fr-FR" sz="2000" b="1" dirty="0"/>
              <a:t>Enseignements optionnels </a:t>
            </a:r>
            <a:r>
              <a:rPr lang="fr-FR" sz="2000" dirty="0"/>
              <a:t>: </a:t>
            </a:r>
            <a:br>
              <a:rPr lang="fr-FR" sz="2000" dirty="0"/>
            </a:br>
            <a:r>
              <a:rPr lang="fr-FR" sz="1100" dirty="0">
                <a:solidFill>
                  <a:schemeClr val="accent1">
                    <a:lumMod val="75000"/>
                  </a:schemeClr>
                </a:solidFill>
              </a:rPr>
              <a:t>✺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400" b="1" i="1" dirty="0">
                <a:solidFill>
                  <a:srgbClr val="FF0000"/>
                </a:solidFill>
              </a:rPr>
              <a:t>Dès la seconde</a:t>
            </a:r>
            <a:r>
              <a:rPr lang="fr-FR" sz="14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fr-FR" sz="2000" i="1" dirty="0">
                <a:solidFill>
                  <a:srgbClr val="002060"/>
                </a:solidFill>
              </a:rPr>
              <a:t>préparatoire aux enseignements de spécialité comme aux enseignements optionnels de première et terminale.</a:t>
            </a:r>
            <a:br>
              <a:rPr lang="fr-FR" sz="2000" dirty="0"/>
            </a:br>
            <a:r>
              <a:rPr lang="fr-FR" sz="1100" dirty="0">
                <a:solidFill>
                  <a:schemeClr val="accent1">
                    <a:lumMod val="75000"/>
                  </a:schemeClr>
                </a:solidFill>
              </a:rPr>
              <a:t>✺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400" b="1" i="1" dirty="0">
                <a:solidFill>
                  <a:schemeClr val="accent1">
                    <a:lumMod val="75000"/>
                  </a:schemeClr>
                </a:solidFill>
              </a:rPr>
              <a:t>En continuité avec la scolarité obligatoire : </a:t>
            </a:r>
            <a:r>
              <a:rPr lang="fr-FR" sz="14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une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1400" b="1" i="1" dirty="0">
                <a:solidFill>
                  <a:schemeClr val="accent1">
                    <a:lumMod val="75000"/>
                  </a:schemeClr>
                </a:solidFill>
              </a:rPr>
              <a:t>formation générale</a:t>
            </a:r>
            <a:r>
              <a:rPr lang="fr-FR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fr-FR" sz="1400" i="1" dirty="0"/>
            </a:br>
            <a:r>
              <a:rPr lang="fr-FR" sz="1400" i="1" dirty="0"/>
              <a:t>	</a:t>
            </a:r>
            <a:r>
              <a:rPr lang="fr-FR" sz="1400" dirty="0"/>
              <a:t>- </a:t>
            </a:r>
            <a:r>
              <a:rPr lang="fr-FR" sz="1400" b="1" dirty="0"/>
              <a:t>rôle de l’art et des artistes</a:t>
            </a:r>
            <a:r>
              <a:rPr lang="fr-FR" sz="1400" dirty="0"/>
              <a:t> </a:t>
            </a:r>
            <a:br>
              <a:rPr lang="fr-FR" sz="1100" dirty="0"/>
            </a:br>
            <a:r>
              <a:rPr lang="fr-FR" sz="1100" dirty="0"/>
              <a:t>	- </a:t>
            </a:r>
            <a:r>
              <a:rPr lang="fr-FR" sz="1400" b="1" dirty="0"/>
              <a:t>regard éclairé et critique </a:t>
            </a:r>
            <a:r>
              <a:rPr lang="fr-FR" sz="1400" dirty="0"/>
              <a:t>sur le monde</a:t>
            </a:r>
            <a:br>
              <a:rPr lang="fr-FR" sz="1400" i="1" dirty="0"/>
            </a:br>
            <a:r>
              <a:rPr lang="fr-FR" sz="1100" dirty="0">
                <a:solidFill>
                  <a:schemeClr val="accent1">
                    <a:lumMod val="75000"/>
                  </a:schemeClr>
                </a:solidFill>
              </a:rPr>
              <a:t>✺</a:t>
            </a:r>
            <a:r>
              <a:rPr lang="fr-FR" sz="1400" dirty="0"/>
              <a:t> </a:t>
            </a:r>
            <a:r>
              <a:rPr lang="fr-FR" sz="1400" b="1" i="1" dirty="0">
                <a:solidFill>
                  <a:schemeClr val="accent1">
                    <a:lumMod val="75000"/>
                  </a:schemeClr>
                </a:solidFill>
              </a:rPr>
              <a:t>Une démarche et des compétences spécifiques par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 le </a:t>
            </a:r>
            <a:r>
              <a:rPr lang="fr-FR" sz="1400" b="1" i="1" dirty="0">
                <a:solidFill>
                  <a:schemeClr val="accent1">
                    <a:lumMod val="75000"/>
                  </a:schemeClr>
                </a:solidFill>
              </a:rPr>
              <a:t>plaisir de la pratique et de l’étude</a:t>
            </a:r>
            <a:br>
              <a:rPr lang="fr-FR" sz="2000" i="1" dirty="0"/>
            </a:br>
            <a:br>
              <a:rPr lang="fr-FR" sz="1400" dirty="0"/>
            </a:br>
            <a:r>
              <a:rPr lang="fr-FR" sz="3200" b="1" dirty="0"/>
              <a:t>Enseignements de spécialité </a:t>
            </a:r>
            <a:r>
              <a:rPr lang="fr-FR" sz="3200" dirty="0"/>
              <a:t>:</a:t>
            </a:r>
            <a:br>
              <a:rPr lang="fr-FR" sz="3200" dirty="0"/>
            </a:b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✺</a:t>
            </a:r>
            <a:r>
              <a:rPr lang="fr-FR" sz="2000" dirty="0"/>
              <a:t> </a:t>
            </a:r>
            <a:r>
              <a:rPr lang="fr-FR" sz="2000" b="1" i="1" dirty="0">
                <a:solidFill>
                  <a:schemeClr val="accent1">
                    <a:lumMod val="75000"/>
                  </a:schemeClr>
                </a:solidFill>
              </a:rPr>
              <a:t>Acquisition des compétences nécessaires pour réussir dans l’enseignement supérieur </a:t>
            </a:r>
            <a:b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✺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000" b="1" i="1" dirty="0">
                <a:solidFill>
                  <a:schemeClr val="accent1">
                    <a:lumMod val="75000"/>
                  </a:schemeClr>
                </a:solidFill>
              </a:rPr>
              <a:t>Une démarche spécifique : pratique artistique et  rencontre avec l’art </a:t>
            </a:r>
            <a:b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000" i="1" dirty="0"/>
              <a:t>	</a:t>
            </a:r>
            <a:r>
              <a:rPr lang="fr-FR" sz="2000" dirty="0"/>
              <a:t>- stimulation de </a:t>
            </a:r>
            <a:r>
              <a:rPr lang="fr-FR" sz="2000" b="1" dirty="0"/>
              <a:t>l’imaginaire</a:t>
            </a:r>
            <a:r>
              <a:rPr lang="fr-FR" sz="2000" dirty="0"/>
              <a:t>, de la </a:t>
            </a:r>
            <a:r>
              <a:rPr lang="fr-FR" sz="2000" b="1" dirty="0"/>
              <a:t>créativité</a:t>
            </a:r>
            <a:r>
              <a:rPr lang="fr-FR" sz="2000" dirty="0"/>
              <a:t> </a:t>
            </a:r>
            <a:br>
              <a:rPr lang="fr-FR" sz="2000" dirty="0"/>
            </a:br>
            <a:r>
              <a:rPr lang="fr-FR" sz="2000" dirty="0"/>
              <a:t>	- exigence méthodologique et capacité </a:t>
            </a:r>
            <a:r>
              <a:rPr lang="fr-FR" sz="2000" b="1" dirty="0"/>
              <a:t>d’abstraction</a:t>
            </a:r>
            <a:r>
              <a:rPr lang="fr-FR" sz="2000" dirty="0"/>
              <a:t> </a:t>
            </a:r>
            <a:br>
              <a:rPr lang="fr-FR" sz="2000" dirty="0"/>
            </a:br>
            <a:r>
              <a:rPr lang="fr-FR" sz="2000" dirty="0"/>
              <a:t>	- esprit </a:t>
            </a:r>
            <a:r>
              <a:rPr lang="fr-FR" sz="2000" b="1" dirty="0"/>
              <a:t>collaboratif</a:t>
            </a:r>
            <a:r>
              <a:rPr lang="fr-FR" sz="2000" dirty="0"/>
              <a:t> </a:t>
            </a:r>
            <a:br>
              <a:rPr lang="fr-FR" sz="2000" dirty="0"/>
            </a:br>
            <a:r>
              <a:rPr lang="fr-FR" sz="2000" dirty="0"/>
              <a:t>	- </a:t>
            </a:r>
            <a:r>
              <a:rPr lang="fr-FR" sz="2000" b="1" dirty="0"/>
              <a:t>analyse critique</a:t>
            </a:r>
            <a:br>
              <a:rPr lang="fr-FR" sz="2000" dirty="0"/>
            </a:b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✺</a:t>
            </a:r>
            <a:r>
              <a:rPr lang="fr-FR" sz="2000" i="1" dirty="0"/>
              <a:t> </a:t>
            </a:r>
            <a:r>
              <a:rPr lang="fr-FR" sz="2000" b="1" i="1" dirty="0">
                <a:solidFill>
                  <a:schemeClr val="accent1">
                    <a:lumMod val="75000"/>
                  </a:schemeClr>
                </a:solidFill>
              </a:rPr>
              <a:t>Une inscription dans le monde contemporain</a:t>
            </a:r>
            <a:r>
              <a:rPr lang="fr-FR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000" i="1" dirty="0"/>
              <a:t>pour </a:t>
            </a:r>
            <a:br>
              <a:rPr lang="fr-FR" sz="2000" i="1" dirty="0"/>
            </a:br>
            <a:r>
              <a:rPr lang="fr-FR" sz="2000" i="1" dirty="0"/>
              <a:t>	</a:t>
            </a:r>
            <a:r>
              <a:rPr lang="fr-FR" sz="2000" dirty="0"/>
              <a:t>- </a:t>
            </a:r>
            <a:r>
              <a:rPr lang="fr-FR" sz="2000" b="1" dirty="0"/>
              <a:t>penser son rapport à l’art</a:t>
            </a:r>
            <a:r>
              <a:rPr lang="fr-FR" sz="2000" dirty="0"/>
              <a:t> dans la société contemporaine </a:t>
            </a:r>
            <a:br>
              <a:rPr lang="fr-FR" sz="2000" dirty="0"/>
            </a:br>
            <a:r>
              <a:rPr lang="fr-FR" sz="2000" dirty="0"/>
              <a:t>	- l’ouverture sur le monde de la création et les partenariats </a:t>
            </a:r>
            <a:br>
              <a:rPr lang="fr-FR" sz="2000" dirty="0"/>
            </a:br>
            <a:r>
              <a:rPr lang="fr-FR" sz="1600" dirty="0"/>
              <a:t>	</a:t>
            </a:r>
            <a:r>
              <a:rPr lang="fr-FR" sz="2000" dirty="0"/>
              <a:t>- l’ouverture aux </a:t>
            </a:r>
            <a:r>
              <a:rPr lang="fr-FR" sz="2000" b="1" dirty="0"/>
              <a:t>métiers, domaines, parcours de formation</a:t>
            </a:r>
            <a:r>
              <a:rPr lang="fr-FR" sz="2000" dirty="0"/>
              <a:t> 	  </a:t>
            </a:r>
            <a:r>
              <a:rPr lang="fr-FR" sz="2000" b="1" dirty="0"/>
              <a:t>artistiques</a:t>
            </a:r>
            <a:endParaRPr lang="fr-FR" sz="2000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145DD73-C917-8A49-AE88-7BA4B12189F9}"/>
              </a:ext>
            </a:extLst>
          </p:cNvPr>
          <p:cNvGrpSpPr/>
          <p:nvPr/>
        </p:nvGrpSpPr>
        <p:grpSpPr>
          <a:xfrm>
            <a:off x="9008745" y="576684"/>
            <a:ext cx="2504137" cy="1712675"/>
            <a:chOff x="3591863" y="2843813"/>
            <a:chExt cx="3822770" cy="196925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C76FC2C9-3D94-8B40-A9D5-4C36F3CEF89B}"/>
                </a:ext>
              </a:extLst>
            </p:cNvPr>
            <p:cNvSpPr/>
            <p:nvPr/>
          </p:nvSpPr>
          <p:spPr>
            <a:xfrm rot="852377">
              <a:off x="3591863" y="4279663"/>
              <a:ext cx="936172" cy="5334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31E47843-60A6-BF40-B346-F9E85FC823A2}"/>
                </a:ext>
              </a:extLst>
            </p:cNvPr>
            <p:cNvSpPr/>
            <p:nvPr/>
          </p:nvSpPr>
          <p:spPr>
            <a:xfrm rot="852377">
              <a:off x="3751000" y="4056216"/>
              <a:ext cx="1303807" cy="578491"/>
            </a:xfrm>
            <a:prstGeom prst="ellipse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92696C1-DFAF-834D-A3FC-E0922C3BED6D}"/>
                </a:ext>
              </a:extLst>
            </p:cNvPr>
            <p:cNvSpPr/>
            <p:nvPr/>
          </p:nvSpPr>
          <p:spPr>
            <a:xfrm rot="852377">
              <a:off x="4116112" y="3685089"/>
              <a:ext cx="1487478" cy="796480"/>
            </a:xfrm>
            <a:prstGeom prst="ellipse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29EE737-46EB-A04F-92DB-C5D96503B4F5}"/>
                </a:ext>
              </a:extLst>
            </p:cNvPr>
            <p:cNvSpPr/>
            <p:nvPr/>
          </p:nvSpPr>
          <p:spPr>
            <a:xfrm rot="852377">
              <a:off x="4816858" y="2843813"/>
              <a:ext cx="2597775" cy="102333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51DAFB30-61F8-AF4F-BAC6-F1A39AA74432}"/>
                </a:ext>
              </a:extLst>
            </p:cNvPr>
            <p:cNvSpPr/>
            <p:nvPr/>
          </p:nvSpPr>
          <p:spPr>
            <a:xfrm rot="852377">
              <a:off x="4352807" y="3490314"/>
              <a:ext cx="1787862" cy="720436"/>
            </a:xfrm>
            <a:prstGeom prst="ellipse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59DA010-1E89-664A-9D33-DFE45D9F7781}"/>
              </a:ext>
            </a:extLst>
          </p:cNvPr>
          <p:cNvSpPr/>
          <p:nvPr/>
        </p:nvSpPr>
        <p:spPr>
          <a:xfrm>
            <a:off x="9397165" y="2893963"/>
            <a:ext cx="1602012" cy="120033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161D147-3998-5B46-BD45-5E36BD87F2E1}"/>
              </a:ext>
            </a:extLst>
          </p:cNvPr>
          <p:cNvSpPr txBox="1"/>
          <p:nvPr/>
        </p:nvSpPr>
        <p:spPr>
          <a:xfrm>
            <a:off x="8438061" y="646370"/>
            <a:ext cx="3086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Du C2 au C4 puis au lycée</a:t>
            </a:r>
            <a:r>
              <a:rPr lang="fr-FR" dirty="0"/>
              <a:t>, une démarche d’approfondissement des apprentissages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ED2D7DF-5D9B-5F4E-9BAB-453136AFAE22}"/>
              </a:ext>
            </a:extLst>
          </p:cNvPr>
          <p:cNvSpPr txBox="1"/>
          <p:nvPr/>
        </p:nvSpPr>
        <p:spPr>
          <a:xfrm>
            <a:off x="9497181" y="3020338"/>
            <a:ext cx="167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compétences transversales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D35AA3-B68F-464B-A4B5-642A7CE6D888}"/>
              </a:ext>
            </a:extLst>
          </p:cNvPr>
          <p:cNvSpPr/>
          <p:nvPr/>
        </p:nvSpPr>
        <p:spPr>
          <a:xfrm>
            <a:off x="7686685" y="3294857"/>
            <a:ext cx="2468624" cy="2378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E2EA4A-2558-9448-92F1-E71B7568EEBD}"/>
              </a:ext>
            </a:extLst>
          </p:cNvPr>
          <p:cNvSpPr/>
          <p:nvPr/>
        </p:nvSpPr>
        <p:spPr>
          <a:xfrm>
            <a:off x="10352306" y="4949430"/>
            <a:ext cx="1534894" cy="1280112"/>
          </a:xfrm>
          <a:prstGeom prst="rect">
            <a:avLst/>
          </a:prstGeom>
          <a:solidFill>
            <a:srgbClr val="7EE1E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6AFEF49-3124-EF41-AE87-998C3DDF765E}"/>
              </a:ext>
            </a:extLst>
          </p:cNvPr>
          <p:cNvSpPr txBox="1"/>
          <p:nvPr/>
        </p:nvSpPr>
        <p:spPr>
          <a:xfrm>
            <a:off x="10322184" y="5130004"/>
            <a:ext cx="1534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Contributions à un parcours de réussite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55B65EAD-F908-7841-B7CE-52F6F0EA71CB}"/>
              </a:ext>
            </a:extLst>
          </p:cNvPr>
          <p:cNvSpPr/>
          <p:nvPr/>
        </p:nvSpPr>
        <p:spPr>
          <a:xfrm>
            <a:off x="9420905" y="3857695"/>
            <a:ext cx="2091977" cy="1407308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Virage 26">
            <a:extLst>
              <a:ext uri="{FF2B5EF4-FFF2-40B4-BE49-F238E27FC236}">
                <a16:creationId xmlns:a16="http://schemas.microsoft.com/office/drawing/2014/main" id="{48550431-F101-1243-8035-BFA7FE057877}"/>
              </a:ext>
            </a:extLst>
          </p:cNvPr>
          <p:cNvSpPr/>
          <p:nvPr/>
        </p:nvSpPr>
        <p:spPr>
          <a:xfrm flipV="1">
            <a:off x="9768077" y="5378655"/>
            <a:ext cx="511237" cy="524187"/>
          </a:xfrm>
          <a:prstGeom prst="bentArrow">
            <a:avLst>
              <a:gd name="adj1" fmla="val 25000"/>
              <a:gd name="adj2" fmla="val 2691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E68D7D9-791A-DF40-A02A-D601A2050B17}"/>
              </a:ext>
            </a:extLst>
          </p:cNvPr>
          <p:cNvSpPr txBox="1"/>
          <p:nvPr/>
        </p:nvSpPr>
        <p:spPr>
          <a:xfrm>
            <a:off x="9529767" y="4286259"/>
            <a:ext cx="2060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L’esprit </a:t>
            </a:r>
            <a:r>
              <a:rPr lang="fr-FR" b="1" i="1" dirty="0"/>
              <a:t>collaboratif</a:t>
            </a:r>
            <a:r>
              <a:rPr lang="fr-FR" dirty="0"/>
              <a:t>,</a:t>
            </a:r>
          </a:p>
          <a:p>
            <a:r>
              <a:rPr lang="fr-FR" b="1" i="1" dirty="0"/>
              <a:t>L’analyse</a:t>
            </a:r>
            <a:r>
              <a:rPr lang="fr-FR" dirty="0"/>
              <a:t> </a:t>
            </a:r>
            <a:r>
              <a:rPr lang="fr-FR" b="1" i="1" dirty="0"/>
              <a:t>critique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3B874D2-BD5A-B844-81FB-214B5E342A1D}"/>
              </a:ext>
            </a:extLst>
          </p:cNvPr>
          <p:cNvSpPr txBox="1"/>
          <p:nvPr/>
        </p:nvSpPr>
        <p:spPr>
          <a:xfrm>
            <a:off x="7874499" y="3330011"/>
            <a:ext cx="166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i="1" dirty="0"/>
              <a:t>plaisir</a:t>
            </a:r>
            <a:r>
              <a:rPr lang="fr-FR" dirty="0"/>
              <a:t>, la création,</a:t>
            </a:r>
          </a:p>
          <a:p>
            <a:r>
              <a:rPr lang="fr-FR" dirty="0"/>
              <a:t>l’expérience de la </a:t>
            </a:r>
            <a:r>
              <a:rPr lang="fr-FR" b="1" i="1" dirty="0"/>
              <a:t>pratique</a:t>
            </a:r>
            <a:r>
              <a:rPr lang="fr-FR" dirty="0"/>
              <a:t>,</a:t>
            </a:r>
          </a:p>
          <a:p>
            <a:r>
              <a:rPr lang="fr-FR" dirty="0"/>
              <a:t>La construction du </a:t>
            </a:r>
            <a:r>
              <a:rPr lang="fr-FR" b="1" i="1" dirty="0"/>
              <a:t>regard</a:t>
            </a:r>
            <a:r>
              <a:rPr lang="fr-FR" dirty="0"/>
              <a:t>,</a:t>
            </a:r>
          </a:p>
          <a:p>
            <a:r>
              <a:rPr lang="fr-FR" dirty="0"/>
              <a:t>La rencontre </a:t>
            </a:r>
            <a:r>
              <a:rPr lang="fr-FR" b="1" i="1" dirty="0"/>
              <a:t>sensible</a:t>
            </a:r>
          </a:p>
        </p:txBody>
      </p:sp>
    </p:spTree>
    <p:extLst>
      <p:ext uri="{BB962C8B-B14F-4D97-AF65-F5344CB8AC3E}">
        <p14:creationId xmlns:p14="http://schemas.microsoft.com/office/powerpoint/2010/main" val="102459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B30428-C3AF-6548-9B36-95E91FB38564}"/>
              </a:ext>
            </a:extLst>
          </p:cNvPr>
          <p:cNvSpPr/>
          <p:nvPr/>
        </p:nvSpPr>
        <p:spPr>
          <a:xfrm>
            <a:off x="728823" y="721358"/>
            <a:ext cx="4742023" cy="271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03"/>
              </a:spcAft>
            </a:pPr>
            <a:r>
              <a:rPr lang="fr-F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 artistique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prolonge les acquisitions de la scolarité obligatoire et les enjeux de l’enseignement optionnel </a:t>
            </a:r>
          </a:p>
          <a:p>
            <a:pPr marL="241093" indent="-241093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Dynamique d’expérimentation et d’exploration</a:t>
            </a:r>
          </a:p>
          <a:p>
            <a:pPr marL="241093" indent="-241093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Recherche et invention</a:t>
            </a:r>
          </a:p>
          <a:p>
            <a:pPr marL="241093" indent="-241093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Projets individuels et collectifs</a:t>
            </a:r>
          </a:p>
          <a:p>
            <a:pPr marL="241093" indent="-241093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Rencontres sensibles et réflexion sur l’art</a:t>
            </a:r>
          </a:p>
          <a:p>
            <a:pPr marL="241093" indent="-241093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Développement de compétences transversales pour la réussite des élèves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4E18E7A-87F6-0543-ACA2-4BC0F9BF6EC6}"/>
              </a:ext>
            </a:extLst>
          </p:cNvPr>
          <p:cNvSpPr/>
          <p:nvPr/>
        </p:nvSpPr>
        <p:spPr>
          <a:xfrm>
            <a:off x="-260364" y="-569843"/>
            <a:ext cx="5154533" cy="3731065"/>
          </a:xfrm>
          <a:prstGeom prst="ellipse">
            <a:avLst/>
          </a:prstGeom>
          <a:solidFill>
            <a:schemeClr val="accent1">
              <a:lumOff val="13529"/>
              <a:alpha val="16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fr-FR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522C635-7B5C-1F48-907A-0C612E4BAEA1}"/>
              </a:ext>
            </a:extLst>
          </p:cNvPr>
          <p:cNvSpPr/>
          <p:nvPr/>
        </p:nvSpPr>
        <p:spPr>
          <a:xfrm>
            <a:off x="-802095" y="3462331"/>
            <a:ext cx="5756996" cy="3262102"/>
          </a:xfrm>
          <a:prstGeom prst="ellipse">
            <a:avLst/>
          </a:prstGeom>
          <a:solidFill>
            <a:schemeClr val="accent4">
              <a:lumMod val="60000"/>
              <a:lumOff val="40000"/>
              <a:alpha val="16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fr-FR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759C11C-BB1E-F348-8C8B-569EBF76DD7B}"/>
              </a:ext>
            </a:extLst>
          </p:cNvPr>
          <p:cNvSpPr/>
          <p:nvPr/>
        </p:nvSpPr>
        <p:spPr>
          <a:xfrm>
            <a:off x="7312256" y="4254732"/>
            <a:ext cx="4769347" cy="3131229"/>
          </a:xfrm>
          <a:prstGeom prst="ellipse">
            <a:avLst/>
          </a:prstGeom>
          <a:solidFill>
            <a:schemeClr val="accent2">
              <a:alpha val="21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fr-FR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858B7A-69B4-E04E-8FCA-D7C7B37608F4}"/>
              </a:ext>
            </a:extLst>
          </p:cNvPr>
          <p:cNvSpPr/>
          <p:nvPr/>
        </p:nvSpPr>
        <p:spPr>
          <a:xfrm>
            <a:off x="1313891" y="3739946"/>
            <a:ext cx="4922258" cy="2431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03"/>
              </a:spcAft>
            </a:pPr>
            <a:r>
              <a:rPr lang="fr-FR" sz="1600" b="1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Enjeux</a:t>
            </a:r>
            <a:r>
              <a:rPr lang="fr-FR" b="1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600" b="1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objectifs :</a:t>
            </a:r>
          </a:p>
          <a:p>
            <a:pPr>
              <a:spcAft>
                <a:spcPts val="703"/>
              </a:spcAft>
            </a:pPr>
            <a:r>
              <a:rPr lang="fr-FR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Développer et étayer la pratique plastique</a:t>
            </a:r>
          </a:p>
          <a:p>
            <a:pPr>
              <a:spcAft>
                <a:spcPts val="703"/>
              </a:spcAft>
            </a:pPr>
            <a:r>
              <a:rPr lang="fr-FR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Enrichir la culture artistique</a:t>
            </a:r>
          </a:p>
          <a:p>
            <a:pPr>
              <a:spcAft>
                <a:spcPts val="703"/>
              </a:spcAft>
            </a:pPr>
            <a:r>
              <a:rPr lang="fr-FR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Rendre attentif aux données et aux dimensions sensibles des pratiques plastiques</a:t>
            </a:r>
          </a:p>
          <a:p>
            <a:pPr>
              <a:spcAft>
                <a:spcPts val="703"/>
              </a:spcAft>
            </a:pPr>
            <a:r>
              <a:rPr lang="fr-FR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Développer la curiosité pour la création artistique et la culture en général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D68F11-0183-8443-BBFA-F10124348EA7}"/>
              </a:ext>
            </a:extLst>
          </p:cNvPr>
          <p:cNvSpPr/>
          <p:nvPr/>
        </p:nvSpPr>
        <p:spPr>
          <a:xfrm>
            <a:off x="7671627" y="4292662"/>
            <a:ext cx="4308084" cy="2316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703"/>
              </a:spcAft>
            </a:pPr>
            <a:r>
              <a:rPr lang="fr-FR" sz="1600" b="1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Situations pédagogiques… </a:t>
            </a:r>
            <a:r>
              <a:rPr lang="fr-FR" sz="1600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qui</a:t>
            </a:r>
            <a:r>
              <a:rPr lang="fr-FR" sz="1600" b="1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encouragent l’initiative et l’audace, le potentiel d’invention et la créativité,  l’autonomie et la responsabilité́, la prise de recul et le regard critique… ainsi que les compétences </a:t>
            </a:r>
            <a:r>
              <a:rPr lang="fr-FR" b="1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orales</a:t>
            </a:r>
            <a:r>
              <a:rPr lang="fr-FR" sz="1600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et la mobilisation de </a:t>
            </a:r>
            <a:r>
              <a:rPr lang="fr-FR" sz="1600" b="1" dirty="0">
                <a:solidFill>
                  <a:srgbClr val="1B403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l’écrit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E7E439-67C5-B340-A259-0249C075B9E0}"/>
              </a:ext>
            </a:extLst>
          </p:cNvPr>
          <p:cNvSpPr/>
          <p:nvPr/>
        </p:nvSpPr>
        <p:spPr>
          <a:xfrm>
            <a:off x="6589680" y="721358"/>
            <a:ext cx="4974981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600" b="1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Pratiquer les arts plastiques de manière réflexive… </a:t>
            </a:r>
          </a:p>
          <a:p>
            <a:pPr>
              <a:lnSpc>
                <a:spcPct val="115000"/>
              </a:lnSpc>
            </a:pPr>
            <a:r>
              <a:rPr lang="fr-FR" sz="1600" dirty="0">
                <a:solidFill>
                  <a:srgbClr val="2F716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 compétences qui interagissent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E60B63D2-3609-B643-AEC3-3651CFD7C3F9}"/>
              </a:ext>
            </a:extLst>
          </p:cNvPr>
          <p:cNvGrpSpPr/>
          <p:nvPr/>
        </p:nvGrpSpPr>
        <p:grpSpPr>
          <a:xfrm>
            <a:off x="7671627" y="1377454"/>
            <a:ext cx="1878763" cy="1449173"/>
            <a:chOff x="1343734" y="1672"/>
            <a:chExt cx="2182226" cy="1389944"/>
          </a:xfrm>
          <a:gradFill>
            <a:gsLst>
              <a:gs pos="0">
                <a:srgbClr val="D0EEF8"/>
              </a:gs>
              <a:gs pos="0">
                <a:srgbClr val="43C2C4"/>
              </a:gs>
              <a:gs pos="100000">
                <a:srgbClr val="00E1F1">
                  <a:alpha val="71373"/>
                </a:srgbClr>
              </a:gs>
            </a:gsLst>
            <a:lin ang="5400000" scaled="0"/>
          </a:gradFill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819E381-51FD-A544-A975-64AE1A298584}"/>
                </a:ext>
              </a:extLst>
            </p:cNvPr>
            <p:cNvSpPr/>
            <p:nvPr/>
          </p:nvSpPr>
          <p:spPr>
            <a:xfrm>
              <a:off x="1343734" y="1672"/>
              <a:ext cx="2182226" cy="138994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Ellipse 4">
              <a:extLst>
                <a:ext uri="{FF2B5EF4-FFF2-40B4-BE49-F238E27FC236}">
                  <a16:creationId xmlns:a16="http://schemas.microsoft.com/office/drawing/2014/main" id="{5BF92ED4-E432-5946-8F49-37D155DDD927}"/>
                </a:ext>
              </a:extLst>
            </p:cNvPr>
            <p:cNvSpPr txBox="1"/>
            <p:nvPr/>
          </p:nvSpPr>
          <p:spPr>
            <a:xfrm>
              <a:off x="1514325" y="168906"/>
              <a:ext cx="1743920" cy="98283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859" tIns="17859" rIns="17859" bIns="17859" numCol="1" spcCol="1270" anchor="ctr" anchorCtr="0">
              <a:noAutofit/>
            </a:bodyPr>
            <a:lstStyle/>
            <a:p>
              <a:pPr algn="ctr" defTabSz="6250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Expérimenter / produire / créer</a:t>
              </a:r>
              <a:endParaRPr lang="fr-FR" sz="1600" dirty="0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D436A611-0D8A-3C4F-A4F4-24C80A007A83}"/>
              </a:ext>
            </a:extLst>
          </p:cNvPr>
          <p:cNvGrpSpPr/>
          <p:nvPr/>
        </p:nvGrpSpPr>
        <p:grpSpPr>
          <a:xfrm>
            <a:off x="8571129" y="2208877"/>
            <a:ext cx="2132615" cy="1723428"/>
            <a:chOff x="3192977" y="1012934"/>
            <a:chExt cx="2245229" cy="2212707"/>
          </a:xfrm>
          <a:gradFill>
            <a:gsLst>
              <a:gs pos="0">
                <a:srgbClr val="D0EEF8"/>
              </a:gs>
              <a:gs pos="0">
                <a:srgbClr val="43C2C4"/>
              </a:gs>
              <a:gs pos="100000">
                <a:srgbClr val="00E1F1">
                  <a:alpha val="71373"/>
                </a:srgbClr>
              </a:gs>
            </a:gsLst>
            <a:lin ang="5400000" scaled="0"/>
          </a:gradFill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12AA1668-6A26-B546-8AE7-2224C699C064}"/>
                </a:ext>
              </a:extLst>
            </p:cNvPr>
            <p:cNvSpPr/>
            <p:nvPr/>
          </p:nvSpPr>
          <p:spPr>
            <a:xfrm>
              <a:off x="3192977" y="1012934"/>
              <a:ext cx="2245229" cy="221270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75786"/>
                <a:satOff val="-7999"/>
                <a:lumOff val="-393"/>
                <a:alphaOff val="0"/>
              </a:schemeClr>
            </a:fillRef>
            <a:effectRef idx="0">
              <a:schemeClr val="accent5">
                <a:hueOff val="6475786"/>
                <a:satOff val="-7999"/>
                <a:lumOff val="-3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lipse 6">
              <a:extLst>
                <a:ext uri="{FF2B5EF4-FFF2-40B4-BE49-F238E27FC236}">
                  <a16:creationId xmlns:a16="http://schemas.microsoft.com/office/drawing/2014/main" id="{379F5A8D-481B-344B-9976-F8F8E15D805C}"/>
                </a:ext>
              </a:extLst>
            </p:cNvPr>
            <p:cNvSpPr txBox="1"/>
            <p:nvPr/>
          </p:nvSpPr>
          <p:spPr>
            <a:xfrm>
              <a:off x="3458598" y="1031857"/>
              <a:ext cx="1825834" cy="21197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02" tIns="12502" rIns="12502" bIns="12502" numCol="1" spcCol="1270" anchor="ctr" anchorCtr="0">
              <a:noAutofit/>
            </a:bodyPr>
            <a:lstStyle/>
            <a:p>
              <a:pPr algn="ctr" defTabSz="43753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Mettre en œuvre un </a:t>
              </a:r>
              <a:r>
                <a:rPr lang="fr-FR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projet </a:t>
              </a:r>
              <a:r>
                <a:rPr lang="fr-FR" sz="1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artistique</a:t>
              </a:r>
              <a:r>
                <a:rPr lang="fr-FR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 individuel et collectif </a:t>
              </a:r>
              <a:r>
                <a:rPr lang="fr-FR" sz="1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(faire preuve </a:t>
              </a:r>
              <a:r>
                <a:rPr lang="fr-FR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d’autonomie</a:t>
              </a:r>
              <a:r>
                <a:rPr lang="fr-FR" sz="1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fr-FR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d’initiative</a:t>
              </a:r>
              <a:r>
                <a:rPr lang="fr-FR" sz="1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, de </a:t>
              </a:r>
              <a:r>
                <a:rPr lang="fr-FR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responsabilité et d’esprit critique)</a:t>
              </a:r>
              <a:endParaRPr lang="fr-FR" sz="1000" dirty="0"/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0A9B1053-7E6E-B340-8F7F-ED002914B9E1}"/>
              </a:ext>
            </a:extLst>
          </p:cNvPr>
          <p:cNvGrpSpPr/>
          <p:nvPr/>
        </p:nvGrpSpPr>
        <p:grpSpPr>
          <a:xfrm>
            <a:off x="7151597" y="3144554"/>
            <a:ext cx="2044941" cy="1506106"/>
            <a:chOff x="1055737" y="2950241"/>
            <a:chExt cx="2758220" cy="1389944"/>
          </a:xfrm>
          <a:gradFill>
            <a:gsLst>
              <a:gs pos="0">
                <a:srgbClr val="D0EEF8"/>
              </a:gs>
              <a:gs pos="0">
                <a:srgbClr val="43C2C4"/>
              </a:gs>
              <a:gs pos="100000">
                <a:srgbClr val="00E1F1">
                  <a:alpha val="71373"/>
                </a:srgbClr>
              </a:gs>
            </a:gsLst>
            <a:lin ang="5400000" scaled="0"/>
          </a:gradFill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62C3C08-3CBD-B545-9C5A-579ABE461315}"/>
                </a:ext>
              </a:extLst>
            </p:cNvPr>
            <p:cNvSpPr/>
            <p:nvPr/>
          </p:nvSpPr>
          <p:spPr>
            <a:xfrm>
              <a:off x="1055737" y="2950241"/>
              <a:ext cx="2758220" cy="138994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2951572"/>
                <a:satOff val="-15997"/>
                <a:lumOff val="-787"/>
                <a:alphaOff val="0"/>
              </a:schemeClr>
            </a:fillRef>
            <a:effectRef idx="0">
              <a:schemeClr val="accent5">
                <a:hueOff val="12951572"/>
                <a:satOff val="-15997"/>
                <a:lumOff val="-7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Ellipse 8">
              <a:extLst>
                <a:ext uri="{FF2B5EF4-FFF2-40B4-BE49-F238E27FC236}">
                  <a16:creationId xmlns:a16="http://schemas.microsoft.com/office/drawing/2014/main" id="{486FE8CB-120F-9B42-8A98-4C0B9848D470}"/>
                </a:ext>
              </a:extLst>
            </p:cNvPr>
            <p:cNvSpPr txBox="1"/>
            <p:nvPr/>
          </p:nvSpPr>
          <p:spPr>
            <a:xfrm>
              <a:off x="1488802" y="3225980"/>
              <a:ext cx="1950357" cy="98283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73" tIns="16073" rIns="16073" bIns="16073" numCol="1" spcCol="1270" anchor="ctr" anchorCtr="0">
              <a:noAutofit/>
            </a:bodyPr>
            <a:lstStyle/>
            <a:p>
              <a:pPr algn="ctr" defTabSz="56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Questionner le fait artistique (analyse, interprétation, auteur, spectateur…)</a:t>
              </a:r>
              <a:endParaRPr lang="fr-FR" sz="1400" dirty="0"/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24169A9F-1770-3B4A-AEBA-82C41EA93C2D}"/>
              </a:ext>
            </a:extLst>
          </p:cNvPr>
          <p:cNvGrpSpPr/>
          <p:nvPr/>
        </p:nvGrpSpPr>
        <p:grpSpPr>
          <a:xfrm>
            <a:off x="6632408" y="2308657"/>
            <a:ext cx="1819524" cy="1153673"/>
            <a:chOff x="-393465" y="1242585"/>
            <a:chExt cx="2648678" cy="1389944"/>
          </a:xfrm>
          <a:gradFill>
            <a:gsLst>
              <a:gs pos="0">
                <a:srgbClr val="D0EEF8"/>
              </a:gs>
              <a:gs pos="0">
                <a:srgbClr val="43C2C4"/>
              </a:gs>
              <a:gs pos="100000">
                <a:srgbClr val="00E1F1">
                  <a:alpha val="71373"/>
                </a:srgbClr>
              </a:gs>
            </a:gsLst>
            <a:lin ang="5400000" scaled="0"/>
          </a:gradFill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9D8B0FD4-19A0-254E-9EC8-A608D00190A1}"/>
                </a:ext>
              </a:extLst>
            </p:cNvPr>
            <p:cNvSpPr/>
            <p:nvPr/>
          </p:nvSpPr>
          <p:spPr>
            <a:xfrm>
              <a:off x="-393465" y="1242585"/>
              <a:ext cx="2648678" cy="138994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9427357"/>
                <a:satOff val="-23996"/>
                <a:lumOff val="-1180"/>
                <a:alphaOff val="0"/>
              </a:schemeClr>
            </a:fillRef>
            <a:effectRef idx="0">
              <a:schemeClr val="accent5">
                <a:hueOff val="19427357"/>
                <a:satOff val="-23996"/>
                <a:lumOff val="-118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lipse 10">
              <a:extLst>
                <a:ext uri="{FF2B5EF4-FFF2-40B4-BE49-F238E27FC236}">
                  <a16:creationId xmlns:a16="http://schemas.microsoft.com/office/drawing/2014/main" id="{D0B04345-7E6A-0544-8D9C-251B06A0345A}"/>
                </a:ext>
              </a:extLst>
            </p:cNvPr>
            <p:cNvSpPr txBox="1"/>
            <p:nvPr/>
          </p:nvSpPr>
          <p:spPr>
            <a:xfrm>
              <a:off x="-222760" y="1447998"/>
              <a:ext cx="2104928" cy="98283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88" tIns="14288" rIns="14288" bIns="14288" numCol="1" spcCol="1270" anchor="ctr" anchorCtr="0">
              <a:noAutofit/>
            </a:bodyPr>
            <a:lstStyle/>
            <a:p>
              <a:pPr algn="ctr" defTabSz="50004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Exposer la pratique ; être sensible à la réception de l’œuvre </a:t>
              </a:r>
              <a:endParaRPr lang="fr-FR" sz="1200" dirty="0"/>
            </a:p>
          </p:txBody>
        </p:sp>
      </p:grpSp>
      <p:sp>
        <p:nvSpPr>
          <p:cNvPr id="31" name="ZoneTexte 30">
            <a:extLst>
              <a:ext uri="{FF2B5EF4-FFF2-40B4-BE49-F238E27FC236}">
                <a16:creationId xmlns:a16="http://schemas.microsoft.com/office/drawing/2014/main" id="{03096F68-A68A-0A48-93D4-BDEDA74A87F1}"/>
              </a:ext>
            </a:extLst>
          </p:cNvPr>
          <p:cNvSpPr txBox="1"/>
          <p:nvPr/>
        </p:nvSpPr>
        <p:spPr>
          <a:xfrm>
            <a:off x="2438420" y="161645"/>
            <a:ext cx="7290810" cy="3799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fr-FR" sz="2000" b="1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L’e</a:t>
            </a:r>
            <a:r>
              <a:rPr lang="fr-FR" sz="2000" b="1" dirty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nseignement de spécialité ARTS PLASTIQUES</a:t>
            </a:r>
          </a:p>
        </p:txBody>
      </p:sp>
    </p:spTree>
    <p:extLst>
      <p:ext uri="{BB962C8B-B14F-4D97-AF65-F5344CB8AC3E}">
        <p14:creationId xmlns:p14="http://schemas.microsoft.com/office/powerpoint/2010/main" val="5887337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8D9C2DEC-7C91-9F42-A13B-D06C1999BB62}"/>
              </a:ext>
            </a:extLst>
          </p:cNvPr>
          <p:cNvSpPr/>
          <p:nvPr/>
        </p:nvSpPr>
        <p:spPr>
          <a:xfrm>
            <a:off x="577261" y="-265042"/>
            <a:ext cx="4829625" cy="3949146"/>
          </a:xfrm>
          <a:prstGeom prst="ellipse">
            <a:avLst/>
          </a:prstGeom>
          <a:solidFill>
            <a:schemeClr val="accent1">
              <a:lumOff val="13529"/>
              <a:alpha val="16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fr-FR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0CA5A20-9E43-B546-A18F-0D6BA4DD5E03}"/>
              </a:ext>
            </a:extLst>
          </p:cNvPr>
          <p:cNvSpPr/>
          <p:nvPr/>
        </p:nvSpPr>
        <p:spPr>
          <a:xfrm>
            <a:off x="-244394" y="2838466"/>
            <a:ext cx="5836812" cy="4185789"/>
          </a:xfrm>
          <a:prstGeom prst="ellipse">
            <a:avLst/>
          </a:prstGeom>
          <a:solidFill>
            <a:srgbClr val="447D50">
              <a:alpha val="16078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fr-FR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5B0F9B3-01B8-1C46-94D4-587915B457F2}"/>
              </a:ext>
            </a:extLst>
          </p:cNvPr>
          <p:cNvSpPr txBox="1"/>
          <p:nvPr/>
        </p:nvSpPr>
        <p:spPr>
          <a:xfrm>
            <a:off x="2438420" y="161645"/>
            <a:ext cx="7290810" cy="3799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fr-FR" sz="2000" b="1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L’e</a:t>
            </a:r>
            <a:r>
              <a:rPr lang="fr-FR" sz="2000" b="1" dirty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nseignement de spécialité ARTS PLASTIQUES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FF6FB1-0C2A-CB48-8C44-89448E225AB3}"/>
              </a:ext>
            </a:extLst>
          </p:cNvPr>
          <p:cNvSpPr/>
          <p:nvPr/>
        </p:nvSpPr>
        <p:spPr>
          <a:xfrm>
            <a:off x="1163196" y="3079247"/>
            <a:ext cx="6400008" cy="2489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fr-FR" sz="1600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Questionnements  artistiques </a:t>
            </a:r>
            <a:r>
              <a:rPr lang="fr-FR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interdisciplinaires </a:t>
            </a:r>
            <a:endParaRPr lang="fr-FR" sz="1600" b="1" dirty="0">
              <a:solidFill>
                <a:srgbClr val="001C3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093" indent="-2410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Arts plastiques et théâtre, cinéma, animation, jeu vidéo, danse, musique, architecture, paysage, design (…)</a:t>
            </a:r>
          </a:p>
          <a:p>
            <a:pPr marL="120546" indent="-1205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422" dirty="0">
              <a:solidFill>
                <a:srgbClr val="001C3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fr-FR" sz="1600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Questionnements </a:t>
            </a:r>
            <a:r>
              <a:rPr lang="fr-FR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transversaux </a:t>
            </a:r>
            <a:endParaRPr lang="fr-FR" sz="1600" b="1" dirty="0">
              <a:solidFill>
                <a:srgbClr val="001C3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l’artiste et la société, la mondialisation 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l’artiste et la société : faire œuvre face à l’Histoire et à la politique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l’art, les sciences et les technologies : dialogue ou hybridation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mondialisation de la création artistique : métissages ou relativité </a:t>
            </a:r>
          </a:p>
          <a:p>
            <a:pPr lvl="1" algn="l"/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 cultures du monde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27718F-959F-8E44-A421-83D541F4758F}"/>
              </a:ext>
            </a:extLst>
          </p:cNvPr>
          <p:cNvSpPr/>
          <p:nvPr/>
        </p:nvSpPr>
        <p:spPr>
          <a:xfrm>
            <a:off x="8970794" y="4873393"/>
            <a:ext cx="2786826" cy="1606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406" dirty="0">
                <a:solidFill>
                  <a:srgbClr val="001C3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L’enseignement des arts plastiques est conduit par des professeurs spécialistes.</a:t>
            </a:r>
          </a:p>
          <a:p>
            <a:pPr algn="l"/>
            <a:r>
              <a:rPr lang="fr-FR" sz="1406" dirty="0">
                <a:solidFill>
                  <a:srgbClr val="001C3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Le </a:t>
            </a:r>
            <a:r>
              <a:rPr lang="fr-FR" sz="1406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partenariat avec des institutions artistiques et culturelles</a:t>
            </a:r>
            <a:r>
              <a:rPr lang="fr-FR" sz="1406" dirty="0">
                <a:solidFill>
                  <a:srgbClr val="001C3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ou des artistes peut être envisagé à l’initiative du professeur</a:t>
            </a:r>
            <a:r>
              <a:rPr lang="fr-FR" sz="1266" dirty="0">
                <a:solidFill>
                  <a:srgbClr val="001C3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8EADB8-E0D8-CB4F-AF31-9B79F785CA01}"/>
              </a:ext>
            </a:extLst>
          </p:cNvPr>
          <p:cNvSpPr/>
          <p:nvPr/>
        </p:nvSpPr>
        <p:spPr>
          <a:xfrm>
            <a:off x="5264165" y="5386299"/>
            <a:ext cx="3539490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fr-FR" sz="1600" dirty="0">
                <a:solidFill>
                  <a:srgbClr val="001C3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Contribution à la </a:t>
            </a:r>
            <a:r>
              <a:rPr lang="fr-FR" sz="1600" b="1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perspective d’orientation</a:t>
            </a:r>
            <a:r>
              <a:rPr lang="fr-FR" sz="1600" dirty="0">
                <a:solidFill>
                  <a:srgbClr val="001C3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fr-FR" sz="1400" dirty="0">
                <a:solidFill>
                  <a:srgbClr val="001C36"/>
                </a:solidFill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et au projet d’études</a:t>
            </a:r>
          </a:p>
          <a:p>
            <a:pPr lvl="0" algn="l"/>
            <a:r>
              <a:rPr lang="fr-FR" sz="1400" dirty="0">
                <a:solidFill>
                  <a:srgbClr val="001C36"/>
                </a:solidFill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Elargissement des arts plastiques à d’autres contextes (autres arts, interdisciplinarité, partenariats)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C4605F-FBE2-8847-B0B3-A1E87F20768A}"/>
              </a:ext>
            </a:extLst>
          </p:cNvPr>
          <p:cNvSpPr/>
          <p:nvPr/>
        </p:nvSpPr>
        <p:spPr>
          <a:xfrm>
            <a:off x="1163196" y="1073485"/>
            <a:ext cx="6503830" cy="184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3"/>
              </a:spcAft>
            </a:pPr>
            <a:r>
              <a:rPr lang="fr-FR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Questionnements plasticiens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représentation (le corps, l’espace, …), la figuration (espace… construction… format… de l’image, non figuration…), 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matérialité de l’œuvre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présentation de l’œuvre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monstration et la diffusion de l’œuvre, les lieux, les espaces, les contextes</a:t>
            </a:r>
          </a:p>
          <a:p>
            <a:pPr marL="241093" indent="-241093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réception de l’œuvre exposée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DBED35-2F0E-A14B-AB74-934F7CCDCF4D}"/>
              </a:ext>
            </a:extLst>
          </p:cNvPr>
          <p:cNvSpPr/>
          <p:nvPr/>
        </p:nvSpPr>
        <p:spPr>
          <a:xfrm>
            <a:off x="3390331" y="634108"/>
            <a:ext cx="67338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3"/>
              </a:spcAft>
            </a:pPr>
            <a:r>
              <a:rPr lang="fr-FR" sz="1600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 enseignement qui s’appuie sur des questionnements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31491C-7AFA-994A-A1B9-42E14A5D0D67}"/>
              </a:ext>
            </a:extLst>
          </p:cNvPr>
          <p:cNvSpPr/>
          <p:nvPr/>
        </p:nvSpPr>
        <p:spPr>
          <a:xfrm>
            <a:off x="7972079" y="1181246"/>
            <a:ext cx="3642659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fr-FR" b="1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Quatre grands types de pratiques plastiques et artistiques </a:t>
            </a:r>
          </a:p>
          <a:p>
            <a:pPr marL="241093" indent="-24109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pratiques bidimensionnelles (graphiques et picturales) </a:t>
            </a:r>
          </a:p>
          <a:p>
            <a:pPr marL="241093" indent="-24109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pratiques tridimensionnelles (sculpturales et architecturales)  </a:t>
            </a:r>
          </a:p>
          <a:p>
            <a:pPr marL="241093" indent="-24109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pratiques  artistiques de l’image fixe et animée, photo, cinéma, vidéo </a:t>
            </a:r>
          </a:p>
          <a:p>
            <a:pPr marL="241093" indent="-24109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C3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pratiques artistiques du numérique</a:t>
            </a:r>
          </a:p>
        </p:txBody>
      </p:sp>
    </p:spTree>
    <p:extLst>
      <p:ext uri="{BB962C8B-B14F-4D97-AF65-F5344CB8AC3E}">
        <p14:creationId xmlns:p14="http://schemas.microsoft.com/office/powerpoint/2010/main" val="10072238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7568" y="188640"/>
            <a:ext cx="7848872" cy="122413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L’enseignement de Spécialité Arts  Cinéma Audiovisuel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68760"/>
            <a:ext cx="9144000" cy="558924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fr-FR" sz="3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800" b="1" dirty="0"/>
              <a:t>Il offre une formation complète en articulant pratique artistique, culture  et théorie.</a:t>
            </a:r>
          </a:p>
          <a:p>
            <a:pPr marL="0" indent="0">
              <a:buNone/>
            </a:pPr>
            <a:endParaRPr lang="fr-FR" sz="3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800" b="1" dirty="0"/>
              <a:t>Par son caractère partenarial, il donne l’opportunité d’un double encadrement par les professeurs, par des professionnels et une relation privilégiée avec une structure culturelle.</a:t>
            </a:r>
          </a:p>
          <a:p>
            <a:pPr marL="0" indent="0">
              <a:buNone/>
            </a:pPr>
            <a:endParaRPr lang="fr-FR" sz="3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800" b="1" dirty="0"/>
              <a:t>Il </a:t>
            </a:r>
            <a:r>
              <a:rPr lang="fr-FR" sz="4000" b="1" dirty="0"/>
              <a:t> peut se conjuguer avec de nombreux autres enseignements de spécialité dans le champ des sciences et des sciences humaines.</a:t>
            </a:r>
          </a:p>
          <a:p>
            <a:pPr marL="0" indent="0">
              <a:buNone/>
            </a:pPr>
            <a:endParaRPr lang="fr-FR" sz="40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4000" b="1" dirty="0"/>
              <a:t>Il offre des poursuites d'études dans des domaines variés : </a:t>
            </a:r>
            <a:r>
              <a:rPr lang="fr-FR" sz="4000" dirty="0"/>
              <a:t>Universités, BTS des métiers de l'audiovisuel, Classes Préparatoires aux Grandes Ecoles, Ecoles de cinéma, Ecoles d’art, mais aussi Ecoles de commerce dans le secteur des médias, formations juridiques, etc. </a:t>
            </a:r>
          </a:p>
          <a:p>
            <a:pPr marL="0" indent="0">
              <a:buNone/>
            </a:pPr>
            <a:endParaRPr lang="fr-FR" sz="3800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54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415480" y="-13855"/>
            <a:ext cx="9570572" cy="1417638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FR" sz="2800" b="1" dirty="0"/>
              <a:t>Un programme organisé par grands axes </a:t>
            </a:r>
            <a:br>
              <a:rPr lang="fr-FR" sz="2800" b="1" dirty="0"/>
            </a:br>
            <a:r>
              <a:rPr lang="fr-FR" sz="2800" b="1" dirty="0"/>
              <a:t>déclinés en questionnements annuels  </a:t>
            </a:r>
            <a:br>
              <a:rPr lang="fr-FR" sz="2800" b="1" dirty="0"/>
            </a:br>
            <a:r>
              <a:rPr lang="fr-FR" sz="2800" b="1" dirty="0"/>
              <a:t>pour varier les approches et découvrir la diversité des métiers 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415480" y="1484785"/>
            <a:ext cx="4680520" cy="72008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fr-FR" dirty="0"/>
              <a:t>5 axes communs</a:t>
            </a:r>
          </a:p>
          <a:p>
            <a:r>
              <a:rPr lang="fr-FR" dirty="0"/>
              <a:t> de la seconde à la terminale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660883"/>
              </p:ext>
            </p:extLst>
          </p:nvPr>
        </p:nvGraphicFramePr>
        <p:xfrm>
          <a:off x="1415480" y="2204865"/>
          <a:ext cx="4680520" cy="4653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6169026" y="1484785"/>
            <a:ext cx="4817026" cy="72008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fr-FR" dirty="0"/>
              <a:t>Des questionnements  pour la spécialité en Première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6169026" y="2276873"/>
            <a:ext cx="4817026" cy="45811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000" u="sng" dirty="0"/>
          </a:p>
          <a:p>
            <a:pPr marL="0" indent="0">
              <a:buNone/>
            </a:pPr>
            <a:r>
              <a:rPr lang="fr-FR" sz="2000" u="sng" dirty="0"/>
              <a:t>Emotions/ Motifs et représentation 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r>
              <a:rPr lang="fr-FR" dirty="0"/>
              <a:t>Les genres cinématographiques, de la production à la réception</a:t>
            </a:r>
          </a:p>
          <a:p>
            <a:pPr marL="0" indent="0">
              <a:buNone/>
            </a:pPr>
            <a:r>
              <a:rPr lang="fr-FR" sz="2000" u="sng" dirty="0"/>
              <a:t>Ecriture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dirty="0"/>
              <a:t>Etre auteur</a:t>
            </a:r>
          </a:p>
          <a:p>
            <a:pPr marL="0" indent="0">
              <a:buNone/>
            </a:pPr>
            <a:r>
              <a:rPr lang="fr-FR" dirty="0"/>
              <a:t>De l’écriture de scénario au </a:t>
            </a:r>
          </a:p>
          <a:p>
            <a:pPr marL="0" indent="0">
              <a:buNone/>
            </a:pPr>
            <a:r>
              <a:rPr lang="fr-FR" dirty="0"/>
              <a:t>final cut</a:t>
            </a:r>
          </a:p>
          <a:p>
            <a:pPr marL="0" indent="0">
              <a:buNone/>
            </a:pPr>
            <a:r>
              <a:rPr lang="fr-FR" sz="2000" u="sng" dirty="0"/>
              <a:t>Histoire des techniques </a:t>
            </a:r>
          </a:p>
          <a:p>
            <a:pPr marL="0" indent="0">
              <a:buNone/>
            </a:pPr>
            <a:r>
              <a:rPr lang="fr-FR" dirty="0"/>
              <a:t>Une technique dans son histoire</a:t>
            </a:r>
          </a:p>
          <a:p>
            <a:pPr marL="0" indent="0">
              <a:buNone/>
            </a:pPr>
            <a:r>
              <a:rPr lang="fr-FR" sz="2000" u="sng" dirty="0"/>
              <a:t>Economie :</a:t>
            </a:r>
          </a:p>
          <a:p>
            <a:pPr marL="0" indent="0">
              <a:buNone/>
            </a:pPr>
            <a:r>
              <a:rPr lang="fr-FR" dirty="0"/>
              <a:t>Les studios </a:t>
            </a:r>
          </a:p>
        </p:txBody>
      </p:sp>
    </p:spTree>
    <p:extLst>
      <p:ext uri="{BB962C8B-B14F-4D97-AF65-F5344CB8AC3E}">
        <p14:creationId xmlns:p14="http://schemas.microsoft.com/office/powerpoint/2010/main" val="3066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125" y="142876"/>
            <a:ext cx="11962311" cy="889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2800" b="1" dirty="0"/>
              <a:t>Enseignement de spécialité Danse</a:t>
            </a:r>
            <a:br>
              <a:rPr lang="fr-FR" sz="2200" b="1" dirty="0"/>
            </a:br>
            <a:r>
              <a:rPr lang="fr-FR" sz="2200" dirty="0"/>
              <a:t>- Rencontrer les œuvres et les artistes en partenariat avec les structures culturelles</a:t>
            </a:r>
            <a:br>
              <a:rPr lang="fr-FR" sz="2200" dirty="0"/>
            </a:br>
            <a:r>
              <a:rPr lang="fr-FR" sz="2200" dirty="0"/>
              <a:t>- Vivre, de manière singulière, l’expérience du danseur, chorégraphe, spectateur, critique et chercheur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3125" y="17621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111125" y="1148575"/>
          <a:ext cx="11962311" cy="56273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75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0676">
                <a:tc>
                  <a:txBody>
                    <a:bodyPr/>
                    <a:lstStyle/>
                    <a:p>
                      <a:r>
                        <a:rPr lang="fr-FR" sz="1800" b="1" i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Enjeux et finalités</a:t>
                      </a:r>
                      <a:r>
                        <a:rPr lang="fr-FR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Aborder la danse</a:t>
                      </a:r>
                      <a:r>
                        <a:rPr lang="fr-FR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une approche à la fois sensible et scientifique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prenant en compte la diversité de ses esthétiques et de ses pratiques. </a:t>
                      </a:r>
                    </a:p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Acquérir des outils et des méthodes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permettant de porter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regard éclairé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danse et de nourrir une pensée critique.</a:t>
                      </a:r>
                    </a:p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Aider l’élève à construire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projet d’orientation en lui permettant, par les expériences vécues en danse, de construire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itinéraire de formation singulier.</a:t>
                      </a:r>
                      <a:r>
                        <a:rPr lang="fr-FR" sz="1600" b="1" dirty="0">
                          <a:effectLst/>
                        </a:rPr>
                        <a:t> 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Attendus de fin de lycée</a:t>
                      </a:r>
                      <a:endParaRPr lang="fr-FR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S'engager corporellement et publiquement 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explorant la relation à soi, la relation à l'autre, la relation à l'environnement.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Conduire un travail chorégraphique singulier, personnel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selon une pratique de recherche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 une analyse 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le mouvement, l’œuvre, l’artiste, la danse, en les situant dans leurs divers contextes.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ses acquis et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ses potentialités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 être en capacité de valoriser ses atouts.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1" i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endParaRPr lang="fr-FR" sz="17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CREER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Mobiliser le corps selon différents registres expressifs ou esthétiques. 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Revisiter en actes des démarches artistiques, identifiées dans les œuvres étudiées.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Créer un objet chorégraphique en mettant en jeu un ou des processus de composition.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Recevoir de manière sensible une proposition chorégraphique.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Décrire et analyser les images du corps dansant à partir de différents supports d’observation.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Observer une œuvre selon différents axes de lecture pour en dégager les éléments constitutifs et la situer dans ses contextes.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RESTITUER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Présenter et interpréter une composition chorégraphique.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Rendre compte de sa propre expérience dansée à l’écrit.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Discuter ou débattre de la danse à l’oral. </a:t>
                      </a:r>
                    </a:p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Thèmes d’études</a:t>
                      </a:r>
                      <a:endParaRPr lang="fr-FR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Le corps en danse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La danse, entre continuité et rupture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1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274638"/>
            <a:ext cx="12048661" cy="114300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Enseignement de spécialité Danse</a:t>
            </a:r>
            <a:br>
              <a:rPr lang="fr-FR" sz="3200" b="1" dirty="0"/>
            </a:br>
            <a:r>
              <a:rPr lang="fr-FR" sz="3200" dirty="0"/>
              <a:t>La progressivité et la complémentarité </a:t>
            </a:r>
            <a:br>
              <a:rPr lang="fr-FR" sz="3200" dirty="0"/>
            </a:br>
            <a:r>
              <a:rPr lang="fr-FR" sz="3200" dirty="0"/>
              <a:t>2de optionnel/1ere Spécialité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350" y="1567072"/>
            <a:ext cx="11685311" cy="529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99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1200151" y="332656"/>
            <a:ext cx="9872662" cy="93610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/>
          <a:lstStyle/>
          <a:p>
            <a:pPr defTabSz="621791">
              <a:defRPr sz="2652" b="1"/>
            </a:pPr>
            <a:r>
              <a:rPr dirty="0"/>
              <a:t>Principe et objectifs</a:t>
            </a:r>
          </a:p>
          <a:p>
            <a:pPr defTabSz="621791">
              <a:defRPr sz="2652" b="1"/>
            </a:pPr>
            <a:r>
              <a:rPr dirty="0"/>
              <a:t>de l’enseignement de spécialité Histoire des arts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idx="1"/>
          </p:nvPr>
        </p:nvSpPr>
        <p:spPr>
          <a:xfrm>
            <a:off x="1200150" y="1772817"/>
            <a:ext cx="9872663" cy="4536505"/>
          </a:xfrm>
          <a:prstGeom prst="rect">
            <a:avLst/>
          </a:prstGeom>
        </p:spPr>
        <p:txBody>
          <a:bodyPr/>
          <a:lstStyle/>
          <a:p>
            <a:pPr marL="411479" indent="-411479" algn="l" defTabSz="822959">
              <a:spcBef>
                <a:spcPts val="600"/>
              </a:spcBef>
              <a:buSzPct val="100000"/>
              <a:buFont typeface="Arial"/>
              <a:buChar char="•"/>
              <a:defRPr sz="2880">
                <a:solidFill>
                  <a:srgbClr val="000000"/>
                </a:solidFill>
              </a:defRPr>
            </a:pPr>
            <a:r>
              <a:rPr dirty="0"/>
              <a:t>Principe initial : un enseignement de culture artistique fondé sur l’approche co-disciplinaire et sur la rencontre des œuvres </a:t>
            </a:r>
          </a:p>
          <a:p>
            <a:pPr marL="411479" indent="-411479" algn="l" defTabSz="822959">
              <a:spcBef>
                <a:spcPts val="600"/>
              </a:spcBef>
              <a:buSzPct val="100000"/>
              <a:buFont typeface="Arial"/>
              <a:buChar char="•"/>
              <a:defRPr sz="2880">
                <a:solidFill>
                  <a:srgbClr val="000000"/>
                </a:solidFill>
              </a:defRPr>
            </a:pPr>
            <a:r>
              <a:rPr dirty="0"/>
              <a:t>Trois champs de compétences convoqués, </a:t>
            </a:r>
          </a:p>
          <a:p>
            <a:pPr marL="1317457" lvl="3" indent="-288757" algn="l" defTabSz="822959">
              <a:spcBef>
                <a:spcPts val="600"/>
              </a:spcBef>
              <a:buSzPct val="100000"/>
              <a:buChar char="•"/>
              <a:defRPr sz="2880">
                <a:solidFill>
                  <a:srgbClr val="000000"/>
                </a:solidFill>
              </a:defRPr>
            </a:pPr>
            <a:r>
              <a:rPr dirty="0"/>
              <a:t>une éducation au sensible,</a:t>
            </a:r>
          </a:p>
          <a:p>
            <a:pPr marL="1317457" lvl="3" indent="-288757" algn="l" defTabSz="822959">
              <a:spcBef>
                <a:spcPts val="600"/>
              </a:spcBef>
              <a:buSzPct val="100000"/>
              <a:buChar char="•"/>
              <a:defRPr sz="2880">
                <a:solidFill>
                  <a:srgbClr val="000000"/>
                </a:solidFill>
              </a:defRPr>
            </a:pPr>
            <a:r>
              <a:rPr dirty="0"/>
              <a:t>la compréhension d’une œuvre d’art,</a:t>
            </a:r>
          </a:p>
          <a:p>
            <a:pPr marL="1317457" lvl="3" indent="-288757" algn="l" defTabSz="822959">
              <a:spcBef>
                <a:spcPts val="600"/>
              </a:spcBef>
              <a:buSzPct val="100000"/>
              <a:buChar char="•"/>
              <a:defRPr sz="2880">
                <a:solidFill>
                  <a:srgbClr val="000000"/>
                </a:solidFill>
              </a:defRPr>
            </a:pPr>
            <a:r>
              <a:rPr dirty="0"/>
              <a:t>la constitution de repères, </a:t>
            </a:r>
          </a:p>
          <a:p>
            <a:pPr algn="l" defTabSz="822959">
              <a:spcBef>
                <a:spcPts val="600"/>
              </a:spcBef>
              <a:defRPr sz="2880">
                <a:solidFill>
                  <a:srgbClr val="000000"/>
                </a:solidFill>
              </a:defRPr>
            </a:pPr>
            <a:r>
              <a:rPr dirty="0"/>
              <a:t>pour que l’élève construise son autonomie et son plaisir d’amateur éclairé</a:t>
            </a:r>
          </a:p>
        </p:txBody>
      </p:sp>
    </p:spTree>
    <p:extLst>
      <p:ext uri="{BB962C8B-B14F-4D97-AF65-F5344CB8AC3E}">
        <p14:creationId xmlns:p14="http://schemas.microsoft.com/office/powerpoint/2010/main" val="4173581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1285</Words>
  <Application>Microsoft Macintosh PowerPoint</Application>
  <PresentationFormat>Grand écran</PresentationFormat>
  <Paragraphs>157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Helvetica Neue</vt:lpstr>
      <vt:lpstr>Wingdings</vt:lpstr>
      <vt:lpstr>Thème Office</vt:lpstr>
      <vt:lpstr>Les enseignements artistiques Projets de programmes du lycée GT   </vt:lpstr>
      <vt:lpstr>Enseignements optionnels :  ✺ Dès la seconde, préparatoire aux enseignements de spécialité comme aux enseignements optionnels de première et terminale. ✺ En continuité avec la scolarité obligatoire : une formation générale   - rôle de l’art et des artistes   - regard éclairé et critique sur le monde ✺ Une démarche et des compétences spécifiques par le plaisir de la pratique et de l’étude  Enseignements de spécialité : ✺ Acquisition des compétences nécessaires pour réussir dans l’enseignement supérieur  ✺ Une démarche spécifique : pratique artistique et  rencontre avec l’art   - stimulation de l’imaginaire, de la créativité   - exigence méthodologique et capacité d’abstraction   - esprit collaboratif   - analyse critique ✺ Une inscription dans le monde contemporain pour   - penser son rapport à l’art dans la société contemporaine   - l’ouverture sur le monde de la création et les partenariats   - l’ouverture aux métiers, domaines, parcours de formation    artistiques</vt:lpstr>
      <vt:lpstr>Présentation PowerPoint</vt:lpstr>
      <vt:lpstr>Présentation PowerPoint</vt:lpstr>
      <vt:lpstr>L’enseignement de Spécialité Arts  Cinéma Audiovisuel</vt:lpstr>
      <vt:lpstr>Un programme organisé par grands axes  déclinés en questionnements annuels   pour varier les approches et découvrir la diversité des métiers  </vt:lpstr>
      <vt:lpstr>Enseignement de spécialité Danse - Rencontrer les œuvres et les artistes en partenariat avec les structures culturelles - Vivre, de manière singulière, l’expérience du danseur, chorégraphe, spectateur, critique et chercheur</vt:lpstr>
      <vt:lpstr>Enseignement de spécialité Danse La progressivité et la complémentarité  2de optionnel/1ere Spécialité</vt:lpstr>
      <vt:lpstr>Principe et objectifs de l’enseignement de spécialité Histoire des arts</vt:lpstr>
      <vt:lpstr>Ressources et processus de l’enseignement de spécialité Histoire des arts</vt:lpstr>
      <vt:lpstr>Objectifs de l’enseignement de spécialité Musique</vt:lpstr>
      <vt:lpstr>Ressources et processus à disposition : l’ingénierie d’une combinatoire </vt:lpstr>
      <vt:lpstr>Enseignement de spécialité théâtre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Jouxtel</dc:creator>
  <cp:lastModifiedBy>Valérie marchand</cp:lastModifiedBy>
  <cp:revision>44</cp:revision>
  <dcterms:created xsi:type="dcterms:W3CDTF">2019-01-05T13:55:23Z</dcterms:created>
  <dcterms:modified xsi:type="dcterms:W3CDTF">2019-01-15T03:29:02Z</dcterms:modified>
</cp:coreProperties>
</file>