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9767" autoAdjust="0"/>
  </p:normalViewPr>
  <p:slideViewPr>
    <p:cSldViewPr snapToGrid="0">
      <p:cViewPr varScale="1">
        <p:scale>
          <a:sx n="85" d="100"/>
          <a:sy n="85" d="100"/>
        </p:scale>
        <p:origin x="108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438FC-CF0D-4720-AEAB-CF90D369FC37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75E90E9-350B-4CF3-9DBC-62A99C6ABBF6}">
      <dgm:prSet phldrT="[Texte]" custT="1"/>
      <dgm:spPr>
        <a:solidFill>
          <a:srgbClr val="FF0000">
            <a:alpha val="14000"/>
          </a:srgb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Pratiquer la pluridisciplinarité</a:t>
          </a:r>
        </a:p>
        <a:p>
          <a:r>
            <a:rPr lang="fr-FR" sz="1600" dirty="0">
              <a:solidFill>
                <a:schemeClr val="tx1"/>
              </a:solidFill>
            </a:rPr>
            <a:t>Comprendre la complexité du monde en croisant les approches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b="0" dirty="0">
              <a:solidFill>
                <a:schemeClr val="tx1"/>
              </a:solidFill>
            </a:rPr>
            <a:t>disciplinaires</a:t>
          </a:r>
          <a:r>
            <a:rPr lang="fr-FR" sz="1600" b="1" dirty="0">
              <a:solidFill>
                <a:schemeClr val="tx1"/>
              </a:solidFill>
            </a:rPr>
            <a:t> </a:t>
          </a:r>
          <a:r>
            <a:rPr lang="fr-FR" sz="1600" dirty="0">
              <a:solidFill>
                <a:schemeClr val="tx1"/>
              </a:solidFill>
            </a:rPr>
            <a:t>: un approfondissement de l’enseignement commun d’histoire-géographie ; une articulation avec le  programme  de  l’enseignement  de  spécialité de sciences économiques et sociales ; la découverte de la géopolitique. </a:t>
          </a:r>
          <a:endParaRPr lang="fr-FR" sz="1700" b="1" dirty="0">
            <a:solidFill>
              <a:schemeClr val="tx1"/>
            </a:solidFill>
          </a:endParaRPr>
        </a:p>
      </dgm:t>
    </dgm:pt>
    <dgm:pt modelId="{D5F3FCF4-F7F1-4C0D-BBF6-E7F6CC21722C}" type="parTrans" cxnId="{DDB64D14-86D6-43AB-88FD-52E69E76846F}">
      <dgm:prSet/>
      <dgm:spPr/>
      <dgm:t>
        <a:bodyPr/>
        <a:lstStyle/>
        <a:p>
          <a:endParaRPr lang="fr-FR"/>
        </a:p>
      </dgm:t>
    </dgm:pt>
    <dgm:pt modelId="{4555E56C-2CDC-4F8A-962D-9E06A34A41AA}" type="sibTrans" cxnId="{DDB64D14-86D6-43AB-88FD-52E69E76846F}">
      <dgm:prSet/>
      <dgm:spPr/>
      <dgm:t>
        <a:bodyPr/>
        <a:lstStyle/>
        <a:p>
          <a:endParaRPr lang="fr-FR"/>
        </a:p>
      </dgm:t>
    </dgm:pt>
    <dgm:pt modelId="{19024AD3-DA1C-4021-9CB7-BE261CF9C660}">
      <dgm:prSet phldrT="[Texte]" custT="1"/>
      <dgm:spPr>
        <a:solidFill>
          <a:srgbClr val="00B0F0">
            <a:alpha val="40000"/>
          </a:srgb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Conforter des compétences pour se démarquer dans le supérieur</a:t>
          </a:r>
        </a:p>
        <a:p>
          <a:r>
            <a:rPr lang="fr-FR" sz="1600" b="0" dirty="0">
              <a:solidFill>
                <a:schemeClr val="tx1"/>
              </a:solidFill>
            </a:rPr>
            <a:t>Cultiver l’ouverture d’esprit, développer la curiosité intellectuelle et l’autonomie, apprendre à convaincre à l’écrit et à l’oral</a:t>
          </a:r>
          <a:endParaRPr lang="fr-FR" sz="1800" b="1" dirty="0">
            <a:solidFill>
              <a:schemeClr val="tx1"/>
            </a:solidFill>
          </a:endParaRPr>
        </a:p>
      </dgm:t>
    </dgm:pt>
    <dgm:pt modelId="{5CCC2AA0-2E67-47F1-B585-2845DAF82669}" type="parTrans" cxnId="{CA474112-5305-4021-A3FC-427E6A80EB7E}">
      <dgm:prSet/>
      <dgm:spPr/>
      <dgm:t>
        <a:bodyPr/>
        <a:lstStyle/>
        <a:p>
          <a:endParaRPr lang="fr-FR"/>
        </a:p>
      </dgm:t>
    </dgm:pt>
    <dgm:pt modelId="{402C5118-5B75-4B6E-9076-8460718012BC}" type="sibTrans" cxnId="{CA474112-5305-4021-A3FC-427E6A80EB7E}">
      <dgm:prSet/>
      <dgm:spPr/>
      <dgm:t>
        <a:bodyPr/>
        <a:lstStyle/>
        <a:p>
          <a:endParaRPr lang="fr-FR"/>
        </a:p>
      </dgm:t>
    </dgm:pt>
    <dgm:pt modelId="{0CA45EA3-BD96-4E9F-8C06-63D041AA70C7}">
      <dgm:prSet phldrT="[Texte]" custT="1"/>
      <dgm:spPr>
        <a:solidFill>
          <a:srgbClr val="92D050">
            <a:alpha val="39000"/>
          </a:srgbClr>
        </a:solidFill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Connaître et comprendre</a:t>
          </a:r>
        </a:p>
        <a:p>
          <a:r>
            <a:rPr lang="fr-FR" sz="1600" b="0" dirty="0">
              <a:solidFill>
                <a:schemeClr val="tx1"/>
              </a:solidFill>
            </a:rPr>
            <a:t>Découvrir de nouveaux sujets, questionner les sociétés actuelles, au-delà du programme de tronc commun d’histoire et géographie</a:t>
          </a:r>
          <a:endParaRPr lang="fr-FR" sz="1800" b="1" dirty="0">
            <a:solidFill>
              <a:schemeClr val="tx1"/>
            </a:solidFill>
          </a:endParaRPr>
        </a:p>
      </dgm:t>
    </dgm:pt>
    <dgm:pt modelId="{A8802493-081E-478B-9549-70A3EA682240}" type="parTrans" cxnId="{E972323D-99E9-4C56-9580-EF7227B86D73}">
      <dgm:prSet/>
      <dgm:spPr/>
      <dgm:t>
        <a:bodyPr/>
        <a:lstStyle/>
        <a:p>
          <a:endParaRPr lang="fr-FR"/>
        </a:p>
      </dgm:t>
    </dgm:pt>
    <dgm:pt modelId="{1680814A-3CC6-4FE0-99C2-4E5F61DA9ED4}" type="sibTrans" cxnId="{E972323D-99E9-4C56-9580-EF7227B86D73}">
      <dgm:prSet/>
      <dgm:spPr/>
      <dgm:t>
        <a:bodyPr/>
        <a:lstStyle/>
        <a:p>
          <a:endParaRPr lang="fr-FR"/>
        </a:p>
      </dgm:t>
    </dgm:pt>
    <dgm:pt modelId="{2179ACB3-A6B0-4A1A-B2C2-D56F736C7ADA}">
      <dgm:prSet phldrT="[Texte]" custT="1"/>
      <dgm:spPr>
        <a:noFill/>
      </dgm:spPr>
      <dgm:t>
        <a:bodyPr/>
        <a:lstStyle/>
        <a:p>
          <a:r>
            <a:rPr lang="fr-FR" sz="1800" b="1" dirty="0">
              <a:solidFill>
                <a:schemeClr val="tx1"/>
              </a:solidFill>
            </a:rPr>
            <a:t>Travailler autrement </a:t>
          </a:r>
        </a:p>
        <a:p>
          <a:r>
            <a:rPr lang="fr-FR" sz="1800" dirty="0">
              <a:solidFill>
                <a:schemeClr val="tx1"/>
              </a:solidFill>
            </a:rPr>
            <a:t>Favoriser la pédagogie de projet, prendre le temps d’approfondir</a:t>
          </a:r>
          <a:endParaRPr lang="fr-FR" sz="1800" b="1" dirty="0">
            <a:solidFill>
              <a:schemeClr val="tx1"/>
            </a:solidFill>
          </a:endParaRPr>
        </a:p>
      </dgm:t>
    </dgm:pt>
    <dgm:pt modelId="{088979A1-BBD4-4DF0-AFA4-E0147ED1B2EE}" type="parTrans" cxnId="{13739961-8F98-4DC5-AB62-E066148A5E19}">
      <dgm:prSet/>
      <dgm:spPr/>
      <dgm:t>
        <a:bodyPr/>
        <a:lstStyle/>
        <a:p>
          <a:endParaRPr lang="fr-FR"/>
        </a:p>
      </dgm:t>
    </dgm:pt>
    <dgm:pt modelId="{E9BB4FD8-96D2-428C-A1BB-D3A961DC2527}" type="sibTrans" cxnId="{13739961-8F98-4DC5-AB62-E066148A5E19}">
      <dgm:prSet/>
      <dgm:spPr/>
      <dgm:t>
        <a:bodyPr/>
        <a:lstStyle/>
        <a:p>
          <a:endParaRPr lang="fr-FR"/>
        </a:p>
      </dgm:t>
    </dgm:pt>
    <dgm:pt modelId="{2F5B2F6F-109D-42B2-BF2C-600518EEB10A}" type="pres">
      <dgm:prSet presAssocID="{605438FC-CF0D-4720-AEAB-CF90D369FC37}" presName="Name0" presStyleCnt="0">
        <dgm:presLayoutVars>
          <dgm:chMax val="7"/>
          <dgm:chPref val="7"/>
          <dgm:dir/>
        </dgm:presLayoutVars>
      </dgm:prSet>
      <dgm:spPr/>
    </dgm:pt>
    <dgm:pt modelId="{CE280BD2-2DB9-4EE2-8296-B0BC93806295}" type="pres">
      <dgm:prSet presAssocID="{605438FC-CF0D-4720-AEAB-CF90D369FC37}" presName="Name1" presStyleCnt="0"/>
      <dgm:spPr/>
    </dgm:pt>
    <dgm:pt modelId="{220FF5BD-E984-4D7F-A6B7-47AB90B89549}" type="pres">
      <dgm:prSet presAssocID="{605438FC-CF0D-4720-AEAB-CF90D369FC37}" presName="cycle" presStyleCnt="0"/>
      <dgm:spPr/>
    </dgm:pt>
    <dgm:pt modelId="{EBDCA1EA-2314-4E69-9629-53164756A086}" type="pres">
      <dgm:prSet presAssocID="{605438FC-CF0D-4720-AEAB-CF90D369FC37}" presName="srcNode" presStyleLbl="node1" presStyleIdx="0" presStyleCnt="4"/>
      <dgm:spPr/>
    </dgm:pt>
    <dgm:pt modelId="{45BD4E5F-E990-4872-9F08-34BB773758DC}" type="pres">
      <dgm:prSet presAssocID="{605438FC-CF0D-4720-AEAB-CF90D369FC37}" presName="conn" presStyleLbl="parChTrans1D2" presStyleIdx="0" presStyleCnt="1"/>
      <dgm:spPr/>
    </dgm:pt>
    <dgm:pt modelId="{48B16636-D274-40FC-9B7F-02F361EDF56A}" type="pres">
      <dgm:prSet presAssocID="{605438FC-CF0D-4720-AEAB-CF90D369FC37}" presName="extraNode" presStyleLbl="node1" presStyleIdx="0" presStyleCnt="4"/>
      <dgm:spPr/>
    </dgm:pt>
    <dgm:pt modelId="{06F081C2-FE66-4672-9FEC-D61FAED71040}" type="pres">
      <dgm:prSet presAssocID="{605438FC-CF0D-4720-AEAB-CF90D369FC37}" presName="dstNode" presStyleLbl="node1" presStyleIdx="0" presStyleCnt="4"/>
      <dgm:spPr/>
    </dgm:pt>
    <dgm:pt modelId="{9E0BF854-AC51-4B91-A6A8-3B4C4A5AFFD9}" type="pres">
      <dgm:prSet presAssocID="{775E90E9-350B-4CF3-9DBC-62A99C6ABBF6}" presName="text_1" presStyleLbl="node1" presStyleIdx="0" presStyleCnt="4" custScaleY="114838">
        <dgm:presLayoutVars>
          <dgm:bulletEnabled val="1"/>
        </dgm:presLayoutVars>
      </dgm:prSet>
      <dgm:spPr/>
    </dgm:pt>
    <dgm:pt modelId="{0D62D393-BBEF-4272-825A-2EE68CC88192}" type="pres">
      <dgm:prSet presAssocID="{775E90E9-350B-4CF3-9DBC-62A99C6ABBF6}" presName="accent_1" presStyleCnt="0"/>
      <dgm:spPr/>
    </dgm:pt>
    <dgm:pt modelId="{DFE09801-5BDF-4869-AEBA-C844D279FC87}" type="pres">
      <dgm:prSet presAssocID="{775E90E9-350B-4CF3-9DBC-62A99C6ABBF6}" presName="accentRepeatNode" presStyleLbl="solidFgAcc1" presStyleIdx="0" presStyleCnt="4"/>
      <dgm:spPr>
        <a:solidFill>
          <a:srgbClr val="FF0000"/>
        </a:solidFill>
      </dgm:spPr>
    </dgm:pt>
    <dgm:pt modelId="{1736370A-0711-4CCD-87B7-36FCA4E922F9}" type="pres">
      <dgm:prSet presAssocID="{19024AD3-DA1C-4021-9CB7-BE261CF9C660}" presName="text_2" presStyleLbl="node1" presStyleIdx="1" presStyleCnt="4">
        <dgm:presLayoutVars>
          <dgm:bulletEnabled val="1"/>
        </dgm:presLayoutVars>
      </dgm:prSet>
      <dgm:spPr/>
    </dgm:pt>
    <dgm:pt modelId="{E3BCAB16-65CA-4D46-9909-59FB99301E1A}" type="pres">
      <dgm:prSet presAssocID="{19024AD3-DA1C-4021-9CB7-BE261CF9C660}" presName="accent_2" presStyleCnt="0"/>
      <dgm:spPr/>
    </dgm:pt>
    <dgm:pt modelId="{8C2EEC69-EEF3-4057-BAE6-E7A91336785C}" type="pres">
      <dgm:prSet presAssocID="{19024AD3-DA1C-4021-9CB7-BE261CF9C660}" presName="accentRepeatNode" presStyleLbl="solidFgAcc1" presStyleIdx="1" presStyleCnt="4"/>
      <dgm:spPr>
        <a:solidFill>
          <a:srgbClr val="00B0F0"/>
        </a:solidFill>
      </dgm:spPr>
    </dgm:pt>
    <dgm:pt modelId="{7B50969F-5ED8-4026-ACA0-D064C3B39C0D}" type="pres">
      <dgm:prSet presAssocID="{0CA45EA3-BD96-4E9F-8C06-63D041AA70C7}" presName="text_3" presStyleLbl="node1" presStyleIdx="2" presStyleCnt="4">
        <dgm:presLayoutVars>
          <dgm:bulletEnabled val="1"/>
        </dgm:presLayoutVars>
      </dgm:prSet>
      <dgm:spPr/>
    </dgm:pt>
    <dgm:pt modelId="{F31EAF6C-319A-402B-92A8-D475BF856BA1}" type="pres">
      <dgm:prSet presAssocID="{0CA45EA3-BD96-4E9F-8C06-63D041AA70C7}" presName="accent_3" presStyleCnt="0"/>
      <dgm:spPr/>
    </dgm:pt>
    <dgm:pt modelId="{92B2363D-B726-464A-8006-1DFC93081C58}" type="pres">
      <dgm:prSet presAssocID="{0CA45EA3-BD96-4E9F-8C06-63D041AA70C7}" presName="accentRepeatNode" presStyleLbl="solidFgAcc1" presStyleIdx="2" presStyleCnt="4"/>
      <dgm:spPr>
        <a:solidFill>
          <a:srgbClr val="92D050"/>
        </a:solidFill>
      </dgm:spPr>
    </dgm:pt>
    <dgm:pt modelId="{DCB7538E-37AF-4664-8A48-FDE21EB8E052}" type="pres">
      <dgm:prSet presAssocID="{2179ACB3-A6B0-4A1A-B2C2-D56F736C7ADA}" presName="text_4" presStyleLbl="node1" presStyleIdx="3" presStyleCnt="4">
        <dgm:presLayoutVars>
          <dgm:bulletEnabled val="1"/>
        </dgm:presLayoutVars>
      </dgm:prSet>
      <dgm:spPr/>
    </dgm:pt>
    <dgm:pt modelId="{6330E56B-61FC-49A7-830A-9742DF23B226}" type="pres">
      <dgm:prSet presAssocID="{2179ACB3-A6B0-4A1A-B2C2-D56F736C7ADA}" presName="accent_4" presStyleCnt="0"/>
      <dgm:spPr/>
    </dgm:pt>
    <dgm:pt modelId="{F037B69A-C10E-4A7B-9B80-20A651B49452}" type="pres">
      <dgm:prSet presAssocID="{2179ACB3-A6B0-4A1A-B2C2-D56F736C7ADA}" presName="accentRepeatNode" presStyleLbl="solidFgAcc1" presStyleIdx="3" presStyleCnt="4"/>
      <dgm:spPr>
        <a:solidFill>
          <a:schemeClr val="bg1"/>
        </a:solidFill>
      </dgm:spPr>
    </dgm:pt>
  </dgm:ptLst>
  <dgm:cxnLst>
    <dgm:cxn modelId="{CA474112-5305-4021-A3FC-427E6A80EB7E}" srcId="{605438FC-CF0D-4720-AEAB-CF90D369FC37}" destId="{19024AD3-DA1C-4021-9CB7-BE261CF9C660}" srcOrd="1" destOrd="0" parTransId="{5CCC2AA0-2E67-47F1-B585-2845DAF82669}" sibTransId="{402C5118-5B75-4B6E-9076-8460718012BC}"/>
    <dgm:cxn modelId="{DDB64D14-86D6-43AB-88FD-52E69E76846F}" srcId="{605438FC-CF0D-4720-AEAB-CF90D369FC37}" destId="{775E90E9-350B-4CF3-9DBC-62A99C6ABBF6}" srcOrd="0" destOrd="0" parTransId="{D5F3FCF4-F7F1-4C0D-BBF6-E7F6CC21722C}" sibTransId="{4555E56C-2CDC-4F8A-962D-9E06A34A41AA}"/>
    <dgm:cxn modelId="{B0AB381D-1BF3-4A18-A293-1A14F13F4EB5}" type="presOf" srcId="{4555E56C-2CDC-4F8A-962D-9E06A34A41AA}" destId="{45BD4E5F-E990-4872-9F08-34BB773758DC}" srcOrd="0" destOrd="0" presId="urn:microsoft.com/office/officeart/2008/layout/VerticalCurvedList"/>
    <dgm:cxn modelId="{9E25542B-DA6B-4D66-B40D-990E3DA7E172}" type="presOf" srcId="{605438FC-CF0D-4720-AEAB-CF90D369FC37}" destId="{2F5B2F6F-109D-42B2-BF2C-600518EEB10A}" srcOrd="0" destOrd="0" presId="urn:microsoft.com/office/officeart/2008/layout/VerticalCurvedList"/>
    <dgm:cxn modelId="{E972323D-99E9-4C56-9580-EF7227B86D73}" srcId="{605438FC-CF0D-4720-AEAB-CF90D369FC37}" destId="{0CA45EA3-BD96-4E9F-8C06-63D041AA70C7}" srcOrd="2" destOrd="0" parTransId="{A8802493-081E-478B-9549-70A3EA682240}" sibTransId="{1680814A-3CC6-4FE0-99C2-4E5F61DA9ED4}"/>
    <dgm:cxn modelId="{13739961-8F98-4DC5-AB62-E066148A5E19}" srcId="{605438FC-CF0D-4720-AEAB-CF90D369FC37}" destId="{2179ACB3-A6B0-4A1A-B2C2-D56F736C7ADA}" srcOrd="3" destOrd="0" parTransId="{088979A1-BBD4-4DF0-AFA4-E0147ED1B2EE}" sibTransId="{E9BB4FD8-96D2-428C-A1BB-D3A961DC2527}"/>
    <dgm:cxn modelId="{0F1D0678-AB34-4F4C-9D45-52C63B10A2DE}" type="presOf" srcId="{2179ACB3-A6B0-4A1A-B2C2-D56F736C7ADA}" destId="{DCB7538E-37AF-4664-8A48-FDE21EB8E052}" srcOrd="0" destOrd="0" presId="urn:microsoft.com/office/officeart/2008/layout/VerticalCurvedList"/>
    <dgm:cxn modelId="{00177C79-D5B7-4413-9673-AE8FD6DD136D}" type="presOf" srcId="{775E90E9-350B-4CF3-9DBC-62A99C6ABBF6}" destId="{9E0BF854-AC51-4B91-A6A8-3B4C4A5AFFD9}" srcOrd="0" destOrd="0" presId="urn:microsoft.com/office/officeart/2008/layout/VerticalCurvedList"/>
    <dgm:cxn modelId="{5E638579-3B78-4C58-BCD5-D3640345EB5B}" type="presOf" srcId="{0CA45EA3-BD96-4E9F-8C06-63D041AA70C7}" destId="{7B50969F-5ED8-4026-ACA0-D064C3B39C0D}" srcOrd="0" destOrd="0" presId="urn:microsoft.com/office/officeart/2008/layout/VerticalCurvedList"/>
    <dgm:cxn modelId="{86F32E87-5E13-4728-8D2B-6952E017AF73}" type="presOf" srcId="{19024AD3-DA1C-4021-9CB7-BE261CF9C660}" destId="{1736370A-0711-4CCD-87B7-36FCA4E922F9}" srcOrd="0" destOrd="0" presId="urn:microsoft.com/office/officeart/2008/layout/VerticalCurvedList"/>
    <dgm:cxn modelId="{4403C437-DBF5-41D0-BDAE-98DCD52C4826}" type="presParOf" srcId="{2F5B2F6F-109D-42B2-BF2C-600518EEB10A}" destId="{CE280BD2-2DB9-4EE2-8296-B0BC93806295}" srcOrd="0" destOrd="0" presId="urn:microsoft.com/office/officeart/2008/layout/VerticalCurvedList"/>
    <dgm:cxn modelId="{79D460C9-5195-4958-BF22-6B9C45C05497}" type="presParOf" srcId="{CE280BD2-2DB9-4EE2-8296-B0BC93806295}" destId="{220FF5BD-E984-4D7F-A6B7-47AB90B89549}" srcOrd="0" destOrd="0" presId="urn:microsoft.com/office/officeart/2008/layout/VerticalCurvedList"/>
    <dgm:cxn modelId="{DE7CA92A-A383-4C1F-BEBD-46BFDE2CE913}" type="presParOf" srcId="{220FF5BD-E984-4D7F-A6B7-47AB90B89549}" destId="{EBDCA1EA-2314-4E69-9629-53164756A086}" srcOrd="0" destOrd="0" presId="urn:microsoft.com/office/officeart/2008/layout/VerticalCurvedList"/>
    <dgm:cxn modelId="{8E0EFCD6-4AA1-434F-8E32-47FD7A257365}" type="presParOf" srcId="{220FF5BD-E984-4D7F-A6B7-47AB90B89549}" destId="{45BD4E5F-E990-4872-9F08-34BB773758DC}" srcOrd="1" destOrd="0" presId="urn:microsoft.com/office/officeart/2008/layout/VerticalCurvedList"/>
    <dgm:cxn modelId="{B9766AC7-A407-4582-84F9-B3352E48FEB5}" type="presParOf" srcId="{220FF5BD-E984-4D7F-A6B7-47AB90B89549}" destId="{48B16636-D274-40FC-9B7F-02F361EDF56A}" srcOrd="2" destOrd="0" presId="urn:microsoft.com/office/officeart/2008/layout/VerticalCurvedList"/>
    <dgm:cxn modelId="{C29340CD-4887-425B-99D0-27EAA8A6C41F}" type="presParOf" srcId="{220FF5BD-E984-4D7F-A6B7-47AB90B89549}" destId="{06F081C2-FE66-4672-9FEC-D61FAED71040}" srcOrd="3" destOrd="0" presId="urn:microsoft.com/office/officeart/2008/layout/VerticalCurvedList"/>
    <dgm:cxn modelId="{BE672DEF-0D64-4F3C-910F-139C5E0BBB34}" type="presParOf" srcId="{CE280BD2-2DB9-4EE2-8296-B0BC93806295}" destId="{9E0BF854-AC51-4B91-A6A8-3B4C4A5AFFD9}" srcOrd="1" destOrd="0" presId="urn:microsoft.com/office/officeart/2008/layout/VerticalCurvedList"/>
    <dgm:cxn modelId="{D9AC8031-6228-40A2-AD25-3D22723DC463}" type="presParOf" srcId="{CE280BD2-2DB9-4EE2-8296-B0BC93806295}" destId="{0D62D393-BBEF-4272-825A-2EE68CC88192}" srcOrd="2" destOrd="0" presId="urn:microsoft.com/office/officeart/2008/layout/VerticalCurvedList"/>
    <dgm:cxn modelId="{DD4496F9-A4B8-444D-8052-14BA677B056A}" type="presParOf" srcId="{0D62D393-BBEF-4272-825A-2EE68CC88192}" destId="{DFE09801-5BDF-4869-AEBA-C844D279FC87}" srcOrd="0" destOrd="0" presId="urn:microsoft.com/office/officeart/2008/layout/VerticalCurvedList"/>
    <dgm:cxn modelId="{C74692F2-9770-4D5E-A885-1F97AF24CF6F}" type="presParOf" srcId="{CE280BD2-2DB9-4EE2-8296-B0BC93806295}" destId="{1736370A-0711-4CCD-87B7-36FCA4E922F9}" srcOrd="3" destOrd="0" presId="urn:microsoft.com/office/officeart/2008/layout/VerticalCurvedList"/>
    <dgm:cxn modelId="{582D5604-BB3A-4AA5-A04B-159FCDA11CA7}" type="presParOf" srcId="{CE280BD2-2DB9-4EE2-8296-B0BC93806295}" destId="{E3BCAB16-65CA-4D46-9909-59FB99301E1A}" srcOrd="4" destOrd="0" presId="urn:microsoft.com/office/officeart/2008/layout/VerticalCurvedList"/>
    <dgm:cxn modelId="{16F47DC6-0730-43E0-947C-5E588F01FF24}" type="presParOf" srcId="{E3BCAB16-65CA-4D46-9909-59FB99301E1A}" destId="{8C2EEC69-EEF3-4057-BAE6-E7A91336785C}" srcOrd="0" destOrd="0" presId="urn:microsoft.com/office/officeart/2008/layout/VerticalCurvedList"/>
    <dgm:cxn modelId="{3890827C-1F62-42C1-85D2-3237BC4748AB}" type="presParOf" srcId="{CE280BD2-2DB9-4EE2-8296-B0BC93806295}" destId="{7B50969F-5ED8-4026-ACA0-D064C3B39C0D}" srcOrd="5" destOrd="0" presId="urn:microsoft.com/office/officeart/2008/layout/VerticalCurvedList"/>
    <dgm:cxn modelId="{9A45B7E8-464E-4E46-83B8-B58D5EE50836}" type="presParOf" srcId="{CE280BD2-2DB9-4EE2-8296-B0BC93806295}" destId="{F31EAF6C-319A-402B-92A8-D475BF856BA1}" srcOrd="6" destOrd="0" presId="urn:microsoft.com/office/officeart/2008/layout/VerticalCurvedList"/>
    <dgm:cxn modelId="{5BA80991-F223-44F8-B9DD-AF464A2D723F}" type="presParOf" srcId="{F31EAF6C-319A-402B-92A8-D475BF856BA1}" destId="{92B2363D-B726-464A-8006-1DFC93081C58}" srcOrd="0" destOrd="0" presId="urn:microsoft.com/office/officeart/2008/layout/VerticalCurvedList"/>
    <dgm:cxn modelId="{21A01954-8591-46C3-B43D-C03722AB85D8}" type="presParOf" srcId="{CE280BD2-2DB9-4EE2-8296-B0BC93806295}" destId="{DCB7538E-37AF-4664-8A48-FDE21EB8E052}" srcOrd="7" destOrd="0" presId="urn:microsoft.com/office/officeart/2008/layout/VerticalCurvedList"/>
    <dgm:cxn modelId="{5F23B66E-B751-4538-963C-CD133960D87E}" type="presParOf" srcId="{CE280BD2-2DB9-4EE2-8296-B0BC93806295}" destId="{6330E56B-61FC-49A7-830A-9742DF23B226}" srcOrd="8" destOrd="0" presId="urn:microsoft.com/office/officeart/2008/layout/VerticalCurvedList"/>
    <dgm:cxn modelId="{98C10BFA-AA75-4F23-B872-E3A1C7B270AF}" type="presParOf" srcId="{6330E56B-61FC-49A7-830A-9742DF23B226}" destId="{F037B69A-C10E-4A7B-9B80-20A651B494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D4E5F-E990-4872-9F08-34BB773758DC}">
      <dsp:nvSpPr>
        <dsp:cNvPr id="0" name=""/>
        <dsp:cNvSpPr/>
      </dsp:nvSpPr>
      <dsp:spPr>
        <a:xfrm>
          <a:off x="-7755415" y="-1184975"/>
          <a:ext cx="9227950" cy="9227950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BF854-AC51-4B91-A6A8-3B4C4A5AFFD9}">
      <dsp:nvSpPr>
        <dsp:cNvPr id="0" name=""/>
        <dsp:cNvSpPr/>
      </dsp:nvSpPr>
      <dsp:spPr>
        <a:xfrm>
          <a:off x="770279" y="448969"/>
          <a:ext cx="8571948" cy="1211580"/>
        </a:xfrm>
        <a:prstGeom prst="rect">
          <a:avLst/>
        </a:prstGeom>
        <a:solidFill>
          <a:srgbClr val="FF0000">
            <a:alpha val="14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Pratiquer la pluridisciplinarité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Comprendre la complexité du monde en croisant les approches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b="0" kern="1200" dirty="0">
              <a:solidFill>
                <a:schemeClr val="tx1"/>
              </a:solidFill>
            </a:rPr>
            <a:t>disciplinaires</a:t>
          </a:r>
          <a:r>
            <a:rPr lang="fr-FR" sz="1600" b="1" kern="1200" dirty="0">
              <a:solidFill>
                <a:schemeClr val="tx1"/>
              </a:solidFill>
            </a:rPr>
            <a:t> </a:t>
          </a:r>
          <a:r>
            <a:rPr lang="fr-FR" sz="1600" kern="1200" dirty="0">
              <a:solidFill>
                <a:schemeClr val="tx1"/>
              </a:solidFill>
            </a:rPr>
            <a:t>: un approfondissement de l’enseignement commun d’histoire-géographie ; une articulation avec le  programme  de  l’enseignement  de  spécialité de sciences économiques et sociales ; la découverte de la géopolitique. </a:t>
          </a:r>
          <a:endParaRPr lang="fr-FR" sz="1700" b="1" kern="1200" dirty="0">
            <a:solidFill>
              <a:schemeClr val="tx1"/>
            </a:solidFill>
          </a:endParaRPr>
        </a:p>
      </dsp:txBody>
      <dsp:txXfrm>
        <a:off x="770279" y="448969"/>
        <a:ext cx="8571948" cy="1211580"/>
      </dsp:txXfrm>
    </dsp:sp>
    <dsp:sp modelId="{DFE09801-5BDF-4869-AEBA-C844D279FC87}">
      <dsp:nvSpPr>
        <dsp:cNvPr id="0" name=""/>
        <dsp:cNvSpPr/>
      </dsp:nvSpPr>
      <dsp:spPr>
        <a:xfrm>
          <a:off x="110882" y="395363"/>
          <a:ext cx="1318793" cy="131879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6370A-0711-4CCD-87B7-36FCA4E922F9}">
      <dsp:nvSpPr>
        <dsp:cNvPr id="0" name=""/>
        <dsp:cNvSpPr/>
      </dsp:nvSpPr>
      <dsp:spPr>
        <a:xfrm>
          <a:off x="1375154" y="2110069"/>
          <a:ext cx="7967073" cy="1055034"/>
        </a:xfrm>
        <a:prstGeom prst="rect">
          <a:avLst/>
        </a:prstGeom>
        <a:solidFill>
          <a:srgbClr val="00B0F0">
            <a:alpha val="4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Conforter des compétences pour se démarquer dans le supérieur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</a:rPr>
            <a:t>Cultiver l’ouverture d’esprit, développer la curiosité intellectuelle et l’autonomie, apprendre à convaincre à l’écrit et à l’oral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375154" y="2110069"/>
        <a:ext cx="7967073" cy="1055034"/>
      </dsp:txXfrm>
    </dsp:sp>
    <dsp:sp modelId="{8C2EEC69-EEF3-4057-BAE6-E7A91336785C}">
      <dsp:nvSpPr>
        <dsp:cNvPr id="0" name=""/>
        <dsp:cNvSpPr/>
      </dsp:nvSpPr>
      <dsp:spPr>
        <a:xfrm>
          <a:off x="715758" y="1978189"/>
          <a:ext cx="1318793" cy="131879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0969F-5ED8-4026-ACA0-D064C3B39C0D}">
      <dsp:nvSpPr>
        <dsp:cNvPr id="0" name=""/>
        <dsp:cNvSpPr/>
      </dsp:nvSpPr>
      <dsp:spPr>
        <a:xfrm>
          <a:off x="1375154" y="3692895"/>
          <a:ext cx="7967073" cy="1055034"/>
        </a:xfrm>
        <a:prstGeom prst="rect">
          <a:avLst/>
        </a:prstGeom>
        <a:solidFill>
          <a:srgbClr val="92D050">
            <a:alpha val="39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Connaître et comprendre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olidFill>
                <a:schemeClr val="tx1"/>
              </a:solidFill>
            </a:rPr>
            <a:t>Découvrir de nouveaux sujets, questionner les sociétés actuelles, au-delà du programme de tronc commun d’histoire et géographie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375154" y="3692895"/>
        <a:ext cx="7967073" cy="1055034"/>
      </dsp:txXfrm>
    </dsp:sp>
    <dsp:sp modelId="{92B2363D-B726-464A-8006-1DFC93081C58}">
      <dsp:nvSpPr>
        <dsp:cNvPr id="0" name=""/>
        <dsp:cNvSpPr/>
      </dsp:nvSpPr>
      <dsp:spPr>
        <a:xfrm>
          <a:off x="715758" y="3561015"/>
          <a:ext cx="1318793" cy="13187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7538E-37AF-4664-8A48-FDE21EB8E052}">
      <dsp:nvSpPr>
        <dsp:cNvPr id="0" name=""/>
        <dsp:cNvSpPr/>
      </dsp:nvSpPr>
      <dsp:spPr>
        <a:xfrm>
          <a:off x="770279" y="5275721"/>
          <a:ext cx="8571948" cy="1055034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743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Travailler autrement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Favoriser la pédagogie de projet, prendre le temps d’approfondir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770279" y="5275721"/>
        <a:ext cx="8571948" cy="1055034"/>
      </dsp:txXfrm>
    </dsp:sp>
    <dsp:sp modelId="{F037B69A-C10E-4A7B-9B80-20A651B49452}">
      <dsp:nvSpPr>
        <dsp:cNvPr id="0" name=""/>
        <dsp:cNvSpPr/>
      </dsp:nvSpPr>
      <dsp:spPr>
        <a:xfrm>
          <a:off x="110882" y="5143842"/>
          <a:ext cx="1318793" cy="131879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E373-196C-4B79-9D45-89C25B4C347D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5ED6-49E6-4DD3-B76A-F700710F7E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5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Lecture</a:t>
            </a:r>
            <a:r>
              <a:rPr lang="fr-FR" baseline="0" dirty="0"/>
              <a:t> du code couleur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Rouge = les différentes approches disciplinaires autour de grandes thématiques du programme et présentés dans la diapositive 3 (axes de contenu)</a:t>
            </a:r>
          </a:p>
          <a:p>
            <a:r>
              <a:rPr lang="fr-FR" baseline="0" dirty="0"/>
              <a:t>Bleu = des exemples de compétences mises en œuvre au sein des disciplines. Elles croisent avec d’autres disciplines du tronc commun ou d’autres spécialités. Ces compétences sont aussi à mettre en lien avec les attentes du supérieur.</a:t>
            </a:r>
          </a:p>
          <a:p>
            <a:r>
              <a:rPr lang="fr-FR" baseline="0" dirty="0"/>
              <a:t>Vert = Les notions et concepts étudiés dans les grandes thématiques du programme.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95ED6-49E6-4DD3-B76A-F700710F7E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06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9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55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7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8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4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9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5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260E-7C48-4234-9A54-1463D4207F86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8E67-8769-4F3F-A84D-EA80C1F36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7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26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3.pdf"/><Relationship Id="rId12" Type="http://schemas.openxmlformats.org/officeDocument/2006/relationships/image" Target="../media/image5.png"/><Relationship Id="rId17" Type="http://schemas.openxmlformats.org/officeDocument/2006/relationships/image" Target="../media/image7.pdf"/><Relationship Id="rId25" Type="http://schemas.openxmlformats.org/officeDocument/2006/relationships/image" Target="../media/image9.pd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24" Type="http://schemas.openxmlformats.org/officeDocument/2006/relationships/image" Target="../media/image11.png"/><Relationship Id="rId5" Type="http://schemas.openxmlformats.org/officeDocument/2006/relationships/image" Target="../media/image1.pdf"/><Relationship Id="rId15" Type="http://schemas.openxmlformats.org/officeDocument/2006/relationships/image" Target="../media/image8.png"/><Relationship Id="rId23" Type="http://schemas.openxmlformats.org/officeDocument/2006/relationships/image" Target="../media/image10.png"/><Relationship Id="rId28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df"/><Relationship Id="rId14" Type="http://schemas.openxmlformats.org/officeDocument/2006/relationships/image" Target="../media/image7.png"/><Relationship Id="rId22" Type="http://schemas.openxmlformats.org/officeDocument/2006/relationships/image" Target="../media/image9.png"/><Relationship Id="rId27" Type="http://schemas.openxmlformats.org/officeDocument/2006/relationships/image" Target="../media/image11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3534" y="978958"/>
            <a:ext cx="10515600" cy="4351338"/>
          </a:xfrm>
        </p:spPr>
        <p:txBody>
          <a:bodyPr anchor="ctr">
            <a:normAutofit/>
          </a:bodyPr>
          <a:lstStyle/>
          <a:p>
            <a:pPr algn="ctr">
              <a:spcAft>
                <a:spcPts val="3600"/>
              </a:spcAft>
              <a:buNone/>
            </a:pPr>
            <a:r>
              <a:rPr lang="fr-FR" sz="4400" b="1" dirty="0"/>
              <a:t>Enseignement de spécialité </a:t>
            </a:r>
          </a:p>
          <a:p>
            <a:pPr algn="ctr">
              <a:spcAft>
                <a:spcPts val="3600"/>
              </a:spcAft>
              <a:buNone/>
            </a:pPr>
            <a:r>
              <a:rPr lang="fr-FR" sz="3600" b="1" dirty="0"/>
              <a:t>Histoire, géographie, géopolitique, sciences politiques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19" y="1"/>
            <a:ext cx="2323738" cy="1162594"/>
          </a:xfrm>
        </p:spPr>
        <p:txBody>
          <a:bodyPr>
            <a:normAutofit/>
          </a:bodyPr>
          <a:lstStyle/>
          <a:p>
            <a:r>
              <a:rPr lang="fr-FR" sz="3200" b="1" dirty="0"/>
              <a:t>Les objectifs, les principes 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1791199"/>
              </p:ext>
            </p:extLst>
          </p:nvPr>
        </p:nvGraphicFramePr>
        <p:xfrm>
          <a:off x="2750457" y="1"/>
          <a:ext cx="944154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26719" y="2644170"/>
            <a:ext cx="2654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dirty="0"/>
              <a:t>Donner aux élèves des clés de compréhension du monde passé et contemporain sur le plan des relations sociales, politiques, économiques et culturelles.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22069" y="222069"/>
            <a:ext cx="27576" cy="40434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BD4E5F-E990-4872-9F08-34BB77375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09801-5BDF-4869-AEBA-C844D279F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F854-AC51-4B91-A6A8-3B4C4A5A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2EEC69-EEF3-4057-BAE6-E7A91336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6370A-0711-4CCD-87B7-36FCA4E92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2363D-B726-464A-8006-1DFC93081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0969F-5ED8-4026-ACA0-D064C3B39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37B69A-C10E-4A7B-9B80-20A651B4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7538E-37AF-4664-8A48-FDE21EB8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4719580" y="2583813"/>
            <a:ext cx="2020172" cy="1868584"/>
            <a:chOff x="1383610" y="2306714"/>
            <a:chExt cx="1607818" cy="1380360"/>
          </a:xfrm>
        </p:grpSpPr>
        <p:sp>
          <p:nvSpPr>
            <p:cNvPr id="11" name="Hexagone 10"/>
            <p:cNvSpPr/>
            <p:nvPr/>
          </p:nvSpPr>
          <p:spPr>
            <a:xfrm>
              <a:off x="1383610" y="2306714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Hexagone 4"/>
            <p:cNvSpPr txBox="1"/>
            <p:nvPr/>
          </p:nvSpPr>
          <p:spPr>
            <a:xfrm>
              <a:off x="1539310" y="2520501"/>
              <a:ext cx="128909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Entrer dans les </a:t>
              </a:r>
              <a:r>
                <a:rPr lang="fr-FR" sz="2000" b="1" kern="1200" dirty="0">
                  <a:solidFill>
                    <a:srgbClr val="FF0000"/>
                  </a:solidFill>
                </a:rPr>
                <a:t>relations internationales 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071154" y="2615174"/>
            <a:ext cx="2020172" cy="1868584"/>
            <a:chOff x="1383610" y="3832936"/>
            <a:chExt cx="1607818" cy="1380360"/>
          </a:xfrm>
        </p:grpSpPr>
        <p:sp>
          <p:nvSpPr>
            <p:cNvPr id="14" name="Hexagone 13"/>
            <p:cNvSpPr/>
            <p:nvPr/>
          </p:nvSpPr>
          <p:spPr>
            <a:xfrm>
              <a:off x="1383610" y="383293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Hexagone 4"/>
            <p:cNvSpPr txBox="1"/>
            <p:nvPr/>
          </p:nvSpPr>
          <p:spPr>
            <a:xfrm>
              <a:off x="1632625" y="404672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Entrer en </a:t>
              </a:r>
              <a:r>
                <a:rPr lang="fr-FR" sz="2000" b="1" kern="1200" dirty="0">
                  <a:solidFill>
                    <a:srgbClr val="FF0000"/>
                  </a:solidFill>
                </a:rPr>
                <a:t>politique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934886" y="3662805"/>
            <a:ext cx="2020172" cy="1868584"/>
            <a:chOff x="2767221" y="3065416"/>
            <a:chExt cx="1607818" cy="1380360"/>
          </a:xfrm>
        </p:grpSpPr>
        <p:sp>
          <p:nvSpPr>
            <p:cNvPr id="17" name="Hexagone 16"/>
            <p:cNvSpPr/>
            <p:nvPr/>
          </p:nvSpPr>
          <p:spPr>
            <a:xfrm>
              <a:off x="2767221" y="306541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xagone 4"/>
            <p:cNvSpPr txBox="1"/>
            <p:nvPr/>
          </p:nvSpPr>
          <p:spPr>
            <a:xfrm>
              <a:off x="3016236" y="327920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Entrer en </a:t>
              </a:r>
              <a:r>
                <a:rPr lang="fr-FR" sz="2000" b="1" kern="1200" dirty="0">
                  <a:solidFill>
                    <a:srgbClr val="FF0000"/>
                  </a:solidFill>
                </a:rPr>
                <a:t>géopolitique</a:t>
              </a:r>
              <a:endParaRPr lang="fr-FR" sz="2000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504274" y="3611766"/>
            <a:ext cx="2020172" cy="1868584"/>
            <a:chOff x="4149980" y="2303775"/>
            <a:chExt cx="1607818" cy="1380360"/>
          </a:xfrm>
        </p:grpSpPr>
        <p:sp>
          <p:nvSpPr>
            <p:cNvPr id="20" name="Hexagone 19"/>
            <p:cNvSpPr/>
            <p:nvPr/>
          </p:nvSpPr>
          <p:spPr>
            <a:xfrm>
              <a:off x="4149980" y="2303775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xagone 4"/>
            <p:cNvSpPr txBox="1"/>
            <p:nvPr/>
          </p:nvSpPr>
          <p:spPr>
            <a:xfrm>
              <a:off x="4309690" y="2517562"/>
              <a:ext cx="129240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Entrer dans les </a:t>
              </a:r>
              <a:r>
                <a:rPr lang="fr-FR" sz="2000" b="1" kern="1200" dirty="0">
                  <a:solidFill>
                    <a:srgbClr val="FF0000"/>
                  </a:solidFill>
                </a:rPr>
                <a:t>pratiques d’information</a:t>
              </a:r>
              <a:endParaRPr lang="fr-FR" sz="1600" b="1" kern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8288968" y="2582396"/>
            <a:ext cx="2020172" cy="1868584"/>
            <a:chOff x="5533591" y="1553890"/>
            <a:chExt cx="1607818" cy="1380360"/>
          </a:xfrm>
        </p:grpSpPr>
        <p:sp>
          <p:nvSpPr>
            <p:cNvPr id="23" name="Hexagone 22"/>
            <p:cNvSpPr/>
            <p:nvPr/>
          </p:nvSpPr>
          <p:spPr>
            <a:xfrm>
              <a:off x="5533591" y="1553890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Hexagone 4"/>
            <p:cNvSpPr txBox="1"/>
            <p:nvPr/>
          </p:nvSpPr>
          <p:spPr>
            <a:xfrm>
              <a:off x="5782606" y="1767677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/>
                <a:t>Entrer dans le </a:t>
              </a:r>
              <a:r>
                <a:rPr lang="fr-FR" sz="2000" b="1" kern="1200" dirty="0">
                  <a:solidFill>
                    <a:srgbClr val="FF0000"/>
                  </a:solidFill>
                </a:rPr>
                <a:t>fait religieux</a:t>
              </a:r>
              <a:endParaRPr lang="fr-FR" sz="20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495731" y="1615392"/>
            <a:ext cx="2020172" cy="1868584"/>
            <a:chOff x="1383610" y="2306714"/>
            <a:chExt cx="1607818" cy="1380360"/>
          </a:xfrm>
        </p:grpSpPr>
        <p:sp>
          <p:nvSpPr>
            <p:cNvPr id="27" name="Hexagone 26"/>
            <p:cNvSpPr/>
            <p:nvPr/>
          </p:nvSpPr>
          <p:spPr>
            <a:xfrm>
              <a:off x="1383610" y="2306714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Hexagone 4"/>
            <p:cNvSpPr txBox="1"/>
            <p:nvPr/>
          </p:nvSpPr>
          <p:spPr>
            <a:xfrm>
              <a:off x="1632625" y="2520501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/>
              <a:r>
                <a:rPr lang="fr-FR" sz="1600" b="1" dirty="0">
                  <a:solidFill>
                    <a:srgbClr val="00B0F0"/>
                  </a:solidFill>
                </a:rPr>
                <a:t>étudier</a:t>
              </a:r>
              <a:r>
                <a:rPr lang="fr-FR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divisions politiques du monde, les </a:t>
              </a:r>
              <a:r>
                <a:rPr lang="fr-FR" sz="1600" b="1" dirty="0">
                  <a:solidFill>
                    <a:srgbClr val="92D050"/>
                  </a:solidFill>
                </a:rPr>
                <a:t>frontières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905515" y="1567543"/>
            <a:ext cx="2020172" cy="1868584"/>
            <a:chOff x="1383610" y="3832936"/>
            <a:chExt cx="1607818" cy="1380360"/>
          </a:xfrm>
        </p:grpSpPr>
        <p:sp>
          <p:nvSpPr>
            <p:cNvPr id="30" name="Hexagone 29"/>
            <p:cNvSpPr/>
            <p:nvPr/>
          </p:nvSpPr>
          <p:spPr>
            <a:xfrm>
              <a:off x="1383610" y="383293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Hexagone 4"/>
            <p:cNvSpPr txBox="1"/>
            <p:nvPr/>
          </p:nvSpPr>
          <p:spPr>
            <a:xfrm>
              <a:off x="1632625" y="404672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entraîner les élèves à </a:t>
              </a:r>
              <a:r>
                <a:rPr lang="fr-FR" sz="1600" b="1" dirty="0">
                  <a:solidFill>
                    <a:srgbClr val="00B0F0"/>
                  </a:solidFill>
                </a:rPr>
                <a:t>identifier</a:t>
              </a:r>
              <a:r>
                <a:rPr lang="fr-FR" sz="1600" dirty="0">
                  <a:solidFill>
                    <a:schemeClr val="bg1"/>
                  </a:solidFill>
                </a:rPr>
                <a:t> un </a:t>
              </a:r>
              <a:r>
                <a:rPr lang="fr-FR" sz="1600" b="1" dirty="0">
                  <a:solidFill>
                    <a:srgbClr val="92D050"/>
                  </a:solidFill>
                </a:rPr>
                <a:t>régime politique</a:t>
              </a:r>
              <a:r>
                <a:rPr lang="fr-FR" sz="1600" dirty="0">
                  <a:solidFill>
                    <a:schemeClr val="bg1"/>
                  </a:solidFill>
                </a:rPr>
                <a:t>, la démocratie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663476" y="4673847"/>
            <a:ext cx="2020172" cy="1868584"/>
            <a:chOff x="2767221" y="3065416"/>
            <a:chExt cx="1607818" cy="1380360"/>
          </a:xfrm>
        </p:grpSpPr>
        <p:sp>
          <p:nvSpPr>
            <p:cNvPr id="33" name="Hexagone 32"/>
            <p:cNvSpPr/>
            <p:nvPr/>
          </p:nvSpPr>
          <p:spPr>
            <a:xfrm>
              <a:off x="2767221" y="3065416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Hexagone 4"/>
            <p:cNvSpPr txBox="1"/>
            <p:nvPr/>
          </p:nvSpPr>
          <p:spPr>
            <a:xfrm>
              <a:off x="3016236" y="3279203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rgbClr val="00B0F0"/>
                  </a:solidFill>
                </a:rPr>
                <a:t>analyser</a:t>
              </a:r>
              <a:r>
                <a:rPr lang="fr-FR" sz="16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fondements, les marqueurs et les dynamiques des </a:t>
              </a:r>
              <a:r>
                <a:rPr lang="fr-FR" sz="1600" b="1" dirty="0">
                  <a:solidFill>
                    <a:srgbClr val="92D050"/>
                  </a:solidFill>
                </a:rPr>
                <a:t>puissances internationales</a:t>
              </a:r>
              <a:endParaRPr lang="fr-FR" sz="1600" kern="12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8203023" y="4673846"/>
            <a:ext cx="2020172" cy="1868584"/>
            <a:chOff x="4149980" y="2303775"/>
            <a:chExt cx="1607818" cy="1380360"/>
          </a:xfrm>
        </p:grpSpPr>
        <p:sp>
          <p:nvSpPr>
            <p:cNvPr id="36" name="Hexagone 35"/>
            <p:cNvSpPr/>
            <p:nvPr/>
          </p:nvSpPr>
          <p:spPr>
            <a:xfrm>
              <a:off x="4149980" y="2303775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Hexagone 4"/>
            <p:cNvSpPr txBox="1"/>
            <p:nvPr/>
          </p:nvSpPr>
          <p:spPr>
            <a:xfrm>
              <a:off x="4398995" y="2517562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rgbClr val="00B0F0"/>
                  </a:solidFill>
                </a:rPr>
                <a:t>explorer</a:t>
              </a:r>
              <a:r>
                <a:rPr lang="fr-FR" sz="1600" b="1" dirty="0">
                  <a:solidFill>
                    <a:srgbClr val="0070C0"/>
                  </a:solidFill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enjeux de l’information, des</a:t>
              </a:r>
              <a:r>
                <a:rPr lang="fr-FR" sz="1600" dirty="0"/>
                <a:t> </a:t>
              </a:r>
              <a:r>
                <a:rPr lang="fr-FR" sz="1600" b="1" dirty="0">
                  <a:solidFill>
                    <a:srgbClr val="92D050"/>
                  </a:solidFill>
                </a:rPr>
                <a:t>médias et des modes de communication</a:t>
              </a:r>
              <a:endParaRPr lang="fr-FR" sz="1200" b="1" kern="12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9996261" y="1567543"/>
            <a:ext cx="2020172" cy="1868584"/>
            <a:chOff x="5533591" y="1553890"/>
            <a:chExt cx="1607818" cy="1380360"/>
          </a:xfrm>
        </p:grpSpPr>
        <p:sp>
          <p:nvSpPr>
            <p:cNvPr id="39" name="Hexagone 38"/>
            <p:cNvSpPr/>
            <p:nvPr/>
          </p:nvSpPr>
          <p:spPr>
            <a:xfrm>
              <a:off x="5533591" y="1553890"/>
              <a:ext cx="1607818" cy="13803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Hexagone 4"/>
            <p:cNvSpPr txBox="1"/>
            <p:nvPr/>
          </p:nvSpPr>
          <p:spPr>
            <a:xfrm>
              <a:off x="5782606" y="1767677"/>
              <a:ext cx="1109788" cy="95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r>
                <a:rPr lang="fr-FR" sz="1600" b="1" dirty="0">
                  <a:solidFill>
                    <a:srgbClr val="00B0F0"/>
                  </a:solidFill>
                </a:rPr>
                <a:t>comprendre</a:t>
              </a:r>
              <a:r>
                <a:rPr lang="fr-FR" sz="1600" dirty="0"/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les relations entre </a:t>
              </a:r>
              <a:r>
                <a:rPr lang="fr-FR" sz="1600" b="1" dirty="0">
                  <a:solidFill>
                    <a:srgbClr val="92D050"/>
                  </a:solidFill>
                </a:rPr>
                <a:t>Etats et religions</a:t>
              </a:r>
            </a:p>
          </p:txBody>
        </p:sp>
      </p:grpSp>
      <p:sp>
        <p:nvSpPr>
          <p:cNvPr id="44" name="Titre 1"/>
          <p:cNvSpPr>
            <a:spLocks noGrp="1"/>
          </p:cNvSpPr>
          <p:nvPr>
            <p:ph type="title"/>
          </p:nvPr>
        </p:nvSpPr>
        <p:spPr>
          <a:xfrm>
            <a:off x="426719" y="1"/>
            <a:ext cx="4654732" cy="1118393"/>
          </a:xfrm>
        </p:spPr>
        <p:txBody>
          <a:bodyPr>
            <a:normAutofit/>
          </a:bodyPr>
          <a:lstStyle/>
          <a:p>
            <a:r>
              <a:rPr lang="fr-FR" sz="3200" b="1" dirty="0"/>
              <a:t>Les grands axes de contenu</a:t>
            </a:r>
            <a:br>
              <a:rPr lang="fr-FR" sz="3200" b="1" dirty="0"/>
            </a:br>
            <a:r>
              <a:rPr lang="fr-FR" sz="2400" dirty="0"/>
              <a:t>en classe de première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753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4981" y="3955964"/>
            <a:ext cx="2394533" cy="7773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191" y="1095084"/>
            <a:ext cx="3971688" cy="4231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607" y="90999"/>
            <a:ext cx="9451097" cy="1106578"/>
          </a:xfrm>
        </p:spPr>
        <p:txBody>
          <a:bodyPr>
            <a:noAutofit/>
          </a:bodyPr>
          <a:lstStyle/>
          <a:p>
            <a:r>
              <a:rPr lang="fr-FR" sz="3200" b="1" dirty="0"/>
              <a:t>Analyser les dynamiques des puissances internationales : </a:t>
            </a:r>
            <a:br>
              <a:rPr lang="fr-FR" sz="3200" b="1" dirty="0"/>
            </a:br>
            <a:r>
              <a:rPr lang="fr-FR" sz="3200" b="1" dirty="0"/>
              <a:t>un objet </a:t>
            </a:r>
            <a:r>
              <a:rPr lang="fr-FR" sz="3200" b="1" dirty="0">
                <a:solidFill>
                  <a:srgbClr val="FF0000"/>
                </a:solidFill>
              </a:rPr>
              <a:t>géopolitique</a:t>
            </a:r>
          </a:p>
        </p:txBody>
      </p:sp>
      <p:pic>
        <p:nvPicPr>
          <p:cNvPr id="6" name="Image 5" descr="Qu'est-ce que la puissance ? 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050735" y="4541084"/>
            <a:ext cx="1487556" cy="2135228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 flipV="1">
            <a:off x="8147290" y="2972105"/>
            <a:ext cx="613238" cy="491684"/>
          </a:xfrm>
          <a:prstGeom prst="line">
            <a:avLst/>
          </a:prstGeom>
          <a:ln w="4445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72336">
            <a:off x="217787" y="1408901"/>
            <a:ext cx="3463720" cy="616915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4333632" y="956603"/>
            <a:ext cx="4170524" cy="1766959"/>
            <a:chOff x="4303918" y="1501859"/>
            <a:chExt cx="3923502" cy="1642761"/>
          </a:xfrm>
        </p:grpSpPr>
        <p:pic>
          <p:nvPicPr>
            <p:cNvPr id="4" name="Image 3" descr="Qu'est-ce que la puissance ? 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6138402" y="1909785"/>
              <a:ext cx="1970308" cy="1136236"/>
            </a:xfrm>
            <a:prstGeom prst="snip1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77262" y="2134076"/>
              <a:ext cx="1534614" cy="509872"/>
            </a:xfrm>
            <a:prstGeom prst="snip1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303918" y="1501859"/>
              <a:ext cx="3923502" cy="1642761"/>
            </a:xfrm>
            <a:prstGeom prst="snip1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970" y="5163015"/>
            <a:ext cx="3690134" cy="70321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5466" y="3171299"/>
            <a:ext cx="1882556" cy="722003"/>
          </a:xfrm>
          <a:prstGeom prst="rect">
            <a:avLst/>
          </a:prstGeom>
        </p:spPr>
      </p:pic>
      <p:pic>
        <p:nvPicPr>
          <p:cNvPr id="10" name="Image 9" descr="Qu'est-ce que la puissance ? 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 flipH="1">
            <a:off x="9705704" y="847463"/>
            <a:ext cx="1665174" cy="2240982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4433959" y="3532300"/>
            <a:ext cx="3567010" cy="11228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Exercer et montrer sa puissance</a:t>
            </a: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6212789" y="3073380"/>
            <a:ext cx="180" cy="418253"/>
          </a:xfrm>
          <a:prstGeom prst="line">
            <a:avLst/>
          </a:prstGeom>
          <a:ln w="4445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avec coin rogné 24"/>
          <p:cNvSpPr/>
          <p:nvPr/>
        </p:nvSpPr>
        <p:spPr>
          <a:xfrm>
            <a:off x="8900911" y="717451"/>
            <a:ext cx="2905479" cy="3124771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6249" y="5641872"/>
            <a:ext cx="2675566" cy="792552"/>
          </a:xfrm>
          <a:prstGeom prst="rect">
            <a:avLst/>
          </a:prstGeom>
        </p:spPr>
      </p:pic>
      <p:pic>
        <p:nvPicPr>
          <p:cNvPr id="7" name="Image 6" descr="Qu'est-ce que la puissance ? 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346416" y="4152863"/>
            <a:ext cx="2692768" cy="1489009"/>
          </a:xfrm>
          <a:prstGeom prst="rect">
            <a:avLst/>
          </a:prstGeom>
        </p:spPr>
      </p:pic>
      <p:sp>
        <p:nvSpPr>
          <p:cNvPr id="26" name="Rectangle avec coin rogné 25"/>
          <p:cNvSpPr/>
          <p:nvPr/>
        </p:nvSpPr>
        <p:spPr>
          <a:xfrm>
            <a:off x="238758" y="3871170"/>
            <a:ext cx="3031365" cy="2740645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Qu'est-ce que la puissance ? 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1243148" y="1939943"/>
            <a:ext cx="1390547" cy="1732408"/>
          </a:xfrm>
          <a:prstGeom prst="rect">
            <a:avLst/>
          </a:prstGeom>
        </p:spPr>
      </p:pic>
      <p:pic>
        <p:nvPicPr>
          <p:cNvPr id="9" name="Image 8" descr="Qu'est-ce que la puissance ? 6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 rot="21219214">
            <a:off x="6073530" y="5547141"/>
            <a:ext cx="2805989" cy="1082310"/>
          </a:xfrm>
          <a:prstGeom prst="rect">
            <a:avLst/>
          </a:prstGeom>
        </p:spPr>
      </p:pic>
      <p:sp>
        <p:nvSpPr>
          <p:cNvPr id="29" name="Rectangle avec coin rogné 28"/>
          <p:cNvSpPr/>
          <p:nvPr/>
        </p:nvSpPr>
        <p:spPr>
          <a:xfrm flipV="1">
            <a:off x="8900911" y="3935506"/>
            <a:ext cx="2955220" cy="2823649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 flipH="1" flipV="1">
            <a:off x="2947522" y="2986887"/>
            <a:ext cx="1351103" cy="585832"/>
          </a:xfrm>
          <a:prstGeom prst="line">
            <a:avLst/>
          </a:prstGeom>
          <a:ln w="4445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3430886" y="4687438"/>
            <a:ext cx="838168" cy="461199"/>
          </a:xfrm>
          <a:prstGeom prst="line">
            <a:avLst/>
          </a:prstGeom>
          <a:ln w="4445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108245" y="4637879"/>
            <a:ext cx="652283" cy="350530"/>
          </a:xfrm>
          <a:prstGeom prst="line">
            <a:avLst/>
          </a:prstGeom>
          <a:ln w="4445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217464" y="4741794"/>
            <a:ext cx="0" cy="406843"/>
          </a:xfrm>
          <a:prstGeom prst="line">
            <a:avLst/>
          </a:prstGeom>
          <a:ln w="4445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 rot="1682812">
            <a:off x="7979255" y="4438296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déclin</a:t>
            </a:r>
          </a:p>
        </p:txBody>
      </p:sp>
      <p:sp>
        <p:nvSpPr>
          <p:cNvPr id="53" name="ZoneTexte 52"/>
          <p:cNvSpPr txBox="1"/>
          <p:nvPr/>
        </p:nvSpPr>
        <p:spPr>
          <a:xfrm rot="19262654">
            <a:off x="7782836" y="2950835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</a:p>
        </p:txBody>
      </p:sp>
      <p:sp>
        <p:nvSpPr>
          <p:cNvPr id="54" name="ZoneTexte 53"/>
          <p:cNvSpPr txBox="1"/>
          <p:nvPr/>
        </p:nvSpPr>
        <p:spPr>
          <a:xfrm rot="19262654">
            <a:off x="7997550" y="3203848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4857536" y="2806147"/>
            <a:ext cx="2956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géants du numérique et Etats </a:t>
            </a:r>
          </a:p>
        </p:txBody>
      </p:sp>
      <p:sp>
        <p:nvSpPr>
          <p:cNvPr id="58" name="ZoneTexte 57"/>
          <p:cNvSpPr txBox="1"/>
          <p:nvPr/>
        </p:nvSpPr>
        <p:spPr>
          <a:xfrm rot="19875501">
            <a:off x="3007568" y="4369838"/>
            <a:ext cx="142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lieux et formes </a:t>
            </a:r>
          </a:p>
        </p:txBody>
      </p:sp>
      <p:sp>
        <p:nvSpPr>
          <p:cNvPr id="60" name="ZoneTexte 59"/>
          <p:cNvSpPr txBox="1"/>
          <p:nvPr/>
        </p:nvSpPr>
        <p:spPr>
          <a:xfrm rot="19863002">
            <a:off x="3310198" y="4920896"/>
            <a:ext cx="157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de la puissance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051766" y="4755190"/>
            <a:ext cx="1095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essor </a:t>
            </a:r>
          </a:p>
        </p:txBody>
      </p:sp>
      <p:sp>
        <p:nvSpPr>
          <p:cNvPr id="62" name="ZoneTexte 61"/>
          <p:cNvSpPr txBox="1"/>
          <p:nvPr/>
        </p:nvSpPr>
        <p:spPr>
          <a:xfrm rot="1448847">
            <a:off x="2987551" y="3021915"/>
            <a:ext cx="1618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recomposition</a:t>
            </a:r>
          </a:p>
        </p:txBody>
      </p:sp>
    </p:spTree>
    <p:extLst>
      <p:ext uri="{BB962C8B-B14F-4D97-AF65-F5344CB8AC3E}">
        <p14:creationId xmlns:p14="http://schemas.microsoft.com/office/powerpoint/2010/main" val="1323618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334</Words>
  <Application>Microsoft Macintosh PowerPoint</Application>
  <PresentationFormat>Grand écran</PresentationFormat>
  <Paragraphs>38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Les objectifs, les principes </vt:lpstr>
      <vt:lpstr>Les grands axes de contenu en classe de première</vt:lpstr>
      <vt:lpstr>Analyser les dynamiques des puissances internationales :  un objet géopolitique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Valérie marchand</cp:lastModifiedBy>
  <cp:revision>30</cp:revision>
  <dcterms:created xsi:type="dcterms:W3CDTF">2019-01-08T12:54:05Z</dcterms:created>
  <dcterms:modified xsi:type="dcterms:W3CDTF">2019-01-15T03:33:45Z</dcterms:modified>
</cp:coreProperties>
</file>