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1" r:id="rId3"/>
    <p:sldId id="259" r:id="rId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451"/>
    <p:restoredTop sz="94794"/>
  </p:normalViewPr>
  <p:slideViewPr>
    <p:cSldViewPr>
      <p:cViewPr varScale="1">
        <p:scale>
          <a:sx n="90" d="100"/>
          <a:sy n="90" d="100"/>
        </p:scale>
        <p:origin x="936" y="19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Modifiez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0C2BAF80-E8DD-4CC9-91B5-7CF0231C7606}" type="datetimeFigureOut">
              <a:rPr lang="fr-FR" smtClean="0"/>
              <a:t>15/01/2019</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3DB958B1-DEBD-4285-A8C0-B7F724A07990}" type="slidenum">
              <a:rPr lang="fr-FR" smtClean="0"/>
              <a:t>‹N°›</a:t>
            </a:fld>
            <a:endParaRPr lang="fr-FR" dirty="0"/>
          </a:p>
        </p:txBody>
      </p:sp>
    </p:spTree>
    <p:extLst>
      <p:ext uri="{BB962C8B-B14F-4D97-AF65-F5344CB8AC3E}">
        <p14:creationId xmlns:p14="http://schemas.microsoft.com/office/powerpoint/2010/main" val="12688384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0C2BAF80-E8DD-4CC9-91B5-7CF0231C7606}" type="datetimeFigureOut">
              <a:rPr lang="fr-FR" smtClean="0"/>
              <a:t>15/01/2019</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3DB958B1-DEBD-4285-A8C0-B7F724A07990}" type="slidenum">
              <a:rPr lang="fr-FR" smtClean="0"/>
              <a:t>‹N°›</a:t>
            </a:fld>
            <a:endParaRPr lang="fr-FR" dirty="0"/>
          </a:p>
        </p:txBody>
      </p:sp>
    </p:spTree>
    <p:extLst>
      <p:ext uri="{BB962C8B-B14F-4D97-AF65-F5344CB8AC3E}">
        <p14:creationId xmlns:p14="http://schemas.microsoft.com/office/powerpoint/2010/main" val="35704626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0C2BAF80-E8DD-4CC9-91B5-7CF0231C7606}" type="datetimeFigureOut">
              <a:rPr lang="fr-FR" smtClean="0"/>
              <a:t>15/01/2019</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3DB958B1-DEBD-4285-A8C0-B7F724A07990}" type="slidenum">
              <a:rPr lang="fr-FR" smtClean="0"/>
              <a:t>‹N°›</a:t>
            </a:fld>
            <a:endParaRPr lang="fr-FR" dirty="0"/>
          </a:p>
        </p:txBody>
      </p:sp>
    </p:spTree>
    <p:extLst>
      <p:ext uri="{BB962C8B-B14F-4D97-AF65-F5344CB8AC3E}">
        <p14:creationId xmlns:p14="http://schemas.microsoft.com/office/powerpoint/2010/main" val="1515715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0C2BAF80-E8DD-4CC9-91B5-7CF0231C7606}" type="datetimeFigureOut">
              <a:rPr lang="fr-FR" smtClean="0"/>
              <a:t>15/01/2019</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3DB958B1-DEBD-4285-A8C0-B7F724A07990}" type="slidenum">
              <a:rPr lang="fr-FR" smtClean="0"/>
              <a:t>‹N°›</a:t>
            </a:fld>
            <a:endParaRPr lang="fr-FR" dirty="0"/>
          </a:p>
        </p:txBody>
      </p:sp>
    </p:spTree>
    <p:extLst>
      <p:ext uri="{BB962C8B-B14F-4D97-AF65-F5344CB8AC3E}">
        <p14:creationId xmlns:p14="http://schemas.microsoft.com/office/powerpoint/2010/main" val="2337684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0C2BAF80-E8DD-4CC9-91B5-7CF0231C7606}" type="datetimeFigureOut">
              <a:rPr lang="fr-FR" smtClean="0"/>
              <a:t>15/01/2019</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3DB958B1-DEBD-4285-A8C0-B7F724A07990}" type="slidenum">
              <a:rPr lang="fr-FR" smtClean="0"/>
              <a:t>‹N°›</a:t>
            </a:fld>
            <a:endParaRPr lang="fr-FR" dirty="0"/>
          </a:p>
        </p:txBody>
      </p:sp>
    </p:spTree>
    <p:extLst>
      <p:ext uri="{BB962C8B-B14F-4D97-AF65-F5344CB8AC3E}">
        <p14:creationId xmlns:p14="http://schemas.microsoft.com/office/powerpoint/2010/main" val="24524565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0C2BAF80-E8DD-4CC9-91B5-7CF0231C7606}" type="datetimeFigureOut">
              <a:rPr lang="fr-FR" smtClean="0"/>
              <a:t>15/01/2019</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3DB958B1-DEBD-4285-A8C0-B7F724A07990}" type="slidenum">
              <a:rPr lang="fr-FR" smtClean="0"/>
              <a:t>‹N°›</a:t>
            </a:fld>
            <a:endParaRPr lang="fr-FR" dirty="0"/>
          </a:p>
        </p:txBody>
      </p:sp>
    </p:spTree>
    <p:extLst>
      <p:ext uri="{BB962C8B-B14F-4D97-AF65-F5344CB8AC3E}">
        <p14:creationId xmlns:p14="http://schemas.microsoft.com/office/powerpoint/2010/main" val="35078623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0C2BAF80-E8DD-4CC9-91B5-7CF0231C7606}" type="datetimeFigureOut">
              <a:rPr lang="fr-FR" smtClean="0"/>
              <a:t>15/01/2019</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3DB958B1-DEBD-4285-A8C0-B7F724A07990}" type="slidenum">
              <a:rPr lang="fr-FR" smtClean="0"/>
              <a:t>‹N°›</a:t>
            </a:fld>
            <a:endParaRPr lang="fr-FR" dirty="0"/>
          </a:p>
        </p:txBody>
      </p:sp>
    </p:spTree>
    <p:extLst>
      <p:ext uri="{BB962C8B-B14F-4D97-AF65-F5344CB8AC3E}">
        <p14:creationId xmlns:p14="http://schemas.microsoft.com/office/powerpoint/2010/main" val="15238709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0C2BAF80-E8DD-4CC9-91B5-7CF0231C7606}" type="datetimeFigureOut">
              <a:rPr lang="fr-FR" smtClean="0"/>
              <a:t>15/01/2019</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3DB958B1-DEBD-4285-A8C0-B7F724A07990}" type="slidenum">
              <a:rPr lang="fr-FR" smtClean="0"/>
              <a:t>‹N°›</a:t>
            </a:fld>
            <a:endParaRPr lang="fr-FR" dirty="0"/>
          </a:p>
        </p:txBody>
      </p:sp>
    </p:spTree>
    <p:extLst>
      <p:ext uri="{BB962C8B-B14F-4D97-AF65-F5344CB8AC3E}">
        <p14:creationId xmlns:p14="http://schemas.microsoft.com/office/powerpoint/2010/main" val="42472541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C2BAF80-E8DD-4CC9-91B5-7CF0231C7606}" type="datetimeFigureOut">
              <a:rPr lang="fr-FR" smtClean="0"/>
              <a:t>15/01/2019</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3DB958B1-DEBD-4285-A8C0-B7F724A07990}" type="slidenum">
              <a:rPr lang="fr-FR" smtClean="0"/>
              <a:t>‹N°›</a:t>
            </a:fld>
            <a:endParaRPr lang="fr-FR" dirty="0"/>
          </a:p>
        </p:txBody>
      </p:sp>
    </p:spTree>
    <p:extLst>
      <p:ext uri="{BB962C8B-B14F-4D97-AF65-F5344CB8AC3E}">
        <p14:creationId xmlns:p14="http://schemas.microsoft.com/office/powerpoint/2010/main" val="29871728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0C2BAF80-E8DD-4CC9-91B5-7CF0231C7606}" type="datetimeFigureOut">
              <a:rPr lang="fr-FR" smtClean="0"/>
              <a:t>15/01/2019</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3DB958B1-DEBD-4285-A8C0-B7F724A07990}" type="slidenum">
              <a:rPr lang="fr-FR" smtClean="0"/>
              <a:t>‹N°›</a:t>
            </a:fld>
            <a:endParaRPr lang="fr-FR" dirty="0"/>
          </a:p>
        </p:txBody>
      </p:sp>
    </p:spTree>
    <p:extLst>
      <p:ext uri="{BB962C8B-B14F-4D97-AF65-F5344CB8AC3E}">
        <p14:creationId xmlns:p14="http://schemas.microsoft.com/office/powerpoint/2010/main" val="25307755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0C2BAF80-E8DD-4CC9-91B5-7CF0231C7606}" type="datetimeFigureOut">
              <a:rPr lang="fr-FR" smtClean="0"/>
              <a:t>15/01/2019</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3DB958B1-DEBD-4285-A8C0-B7F724A07990}" type="slidenum">
              <a:rPr lang="fr-FR" smtClean="0"/>
              <a:t>‹N°›</a:t>
            </a:fld>
            <a:endParaRPr lang="fr-FR" dirty="0"/>
          </a:p>
        </p:txBody>
      </p:sp>
    </p:spTree>
    <p:extLst>
      <p:ext uri="{BB962C8B-B14F-4D97-AF65-F5344CB8AC3E}">
        <p14:creationId xmlns:p14="http://schemas.microsoft.com/office/powerpoint/2010/main" val="14785711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BAF80-E8DD-4CC9-91B5-7CF0231C7606}" type="datetimeFigureOut">
              <a:rPr lang="fr-FR" smtClean="0"/>
              <a:t>15/01/2019</a:t>
            </a:fld>
            <a:endParaRPr lang="fr-FR"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B958B1-DEBD-4285-A8C0-B7F724A07990}" type="slidenum">
              <a:rPr lang="fr-FR" smtClean="0"/>
              <a:t>‹N°›</a:t>
            </a:fld>
            <a:endParaRPr lang="fr-FR" dirty="0"/>
          </a:p>
        </p:txBody>
      </p:sp>
    </p:spTree>
    <p:extLst>
      <p:ext uri="{BB962C8B-B14F-4D97-AF65-F5344CB8AC3E}">
        <p14:creationId xmlns:p14="http://schemas.microsoft.com/office/powerpoint/2010/main" val="30501159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1124744"/>
          </a:xfrm>
          <a:solidFill>
            <a:schemeClr val="bg1">
              <a:lumMod val="95000"/>
            </a:schemeClr>
          </a:solidFill>
        </p:spPr>
        <p:txBody>
          <a:bodyPr>
            <a:normAutofit fontScale="90000"/>
          </a:bodyPr>
          <a:lstStyle/>
          <a:p>
            <a:br>
              <a:rPr lang="fr-FR" sz="3200" b="1" dirty="0">
                <a:latin typeface="Cambria" panose="02040503050406030204" pitchFamily="18" charset="0"/>
              </a:rPr>
            </a:br>
            <a:r>
              <a:rPr lang="fr-FR" sz="3200" b="1" dirty="0">
                <a:latin typeface="Cambria" panose="02040503050406030204" pitchFamily="18" charset="0"/>
              </a:rPr>
              <a:t>Humanités, littérature et philosophie</a:t>
            </a:r>
            <a:br>
              <a:rPr lang="fr-FR" sz="3200" b="1" dirty="0">
                <a:latin typeface="Cambria" panose="02040503050406030204" pitchFamily="18" charset="0"/>
              </a:rPr>
            </a:br>
            <a:r>
              <a:rPr lang="fr-FR" sz="3200" dirty="0">
                <a:latin typeface="Cambria" panose="02040503050406030204" pitchFamily="18" charset="0"/>
              </a:rPr>
              <a:t> </a:t>
            </a:r>
          </a:p>
        </p:txBody>
      </p:sp>
      <p:sp>
        <p:nvSpPr>
          <p:cNvPr id="3" name="Espace réservé du contenu 2"/>
          <p:cNvSpPr>
            <a:spLocks noGrp="1"/>
          </p:cNvSpPr>
          <p:nvPr>
            <p:ph idx="1"/>
          </p:nvPr>
        </p:nvSpPr>
        <p:spPr>
          <a:xfrm>
            <a:off x="0" y="1124744"/>
            <a:ext cx="9144000" cy="5689848"/>
          </a:xfrm>
        </p:spPr>
        <p:txBody>
          <a:bodyPr>
            <a:normAutofit/>
          </a:bodyPr>
          <a:lstStyle/>
          <a:p>
            <a:pPr marL="0" indent="0">
              <a:buNone/>
            </a:pPr>
            <a:endParaRPr lang="fr-FR" sz="2000" b="1" dirty="0"/>
          </a:p>
          <a:p>
            <a:pPr marL="0" indent="0">
              <a:buNone/>
            </a:pPr>
            <a:r>
              <a:rPr lang="fr-FR" sz="2000" b="1" dirty="0"/>
              <a:t>Cet enseignement de spécialité constitue un espace privilégié  pour :</a:t>
            </a:r>
            <a:endParaRPr lang="fr-FR" sz="2000" dirty="0"/>
          </a:p>
          <a:p>
            <a:r>
              <a:rPr lang="fr-FR" sz="2000" dirty="0"/>
              <a:t>Développer une réflexion sensible et éclairée sur le monde contemporain par la rencontre et la fréquentation d’œuvres  littéraires et philosophiques d’intérêt majeur ; </a:t>
            </a:r>
          </a:p>
          <a:p>
            <a:r>
              <a:rPr lang="fr-FR" sz="2000" dirty="0"/>
              <a:t>Amener l’élève à réfléchir sur les grandes questions qui intéressent l’humanité</a:t>
            </a:r>
          </a:p>
          <a:p>
            <a:r>
              <a:rPr lang="fr-FR" sz="2000" dirty="0"/>
              <a:t>Découvrir quelques  grands moments de l’histoire intellectuelle et culturelle; </a:t>
            </a:r>
          </a:p>
          <a:p>
            <a:r>
              <a:rPr lang="fr-FR" sz="2000" dirty="0"/>
              <a:t>Favoriser le plaisir de penser, d’éprouver et de formuler sa pensée.</a:t>
            </a:r>
          </a:p>
          <a:p>
            <a:pPr marL="0" indent="0">
              <a:buNone/>
            </a:pPr>
            <a:r>
              <a:rPr lang="fr-FR" sz="2000" dirty="0"/>
              <a:t>	</a:t>
            </a:r>
          </a:p>
          <a:p>
            <a:pPr marL="0" indent="0">
              <a:buNone/>
            </a:pPr>
            <a:r>
              <a:rPr lang="fr-FR" sz="2000" b="1" dirty="0"/>
              <a:t>Il s’adresse à des profils d’élèves très divers et peut donner lieu à de multiples s combinaisons de spécialités variées.</a:t>
            </a:r>
          </a:p>
          <a:p>
            <a:pPr marL="0" indent="0">
              <a:buNone/>
            </a:pPr>
            <a:endParaRPr lang="fr-FR" sz="2000" b="1" dirty="0"/>
          </a:p>
          <a:p>
            <a:pPr marL="0" indent="0">
              <a:buNone/>
            </a:pPr>
            <a:r>
              <a:rPr lang="fr-FR" sz="2000" b="1" dirty="0"/>
              <a:t>Il construit des références, des démarches qui peuvent nourrir des parcours et des orientations très divers </a:t>
            </a:r>
            <a:r>
              <a:rPr lang="fr-FR" sz="2000" dirty="0"/>
              <a:t>: les lettres et la philosophie, mais aussi  les sciences, les arts, le droit, l’économie et la gestion, les sciences politiques, la médecine, les professions de santé, etc.  </a:t>
            </a:r>
          </a:p>
        </p:txBody>
      </p:sp>
    </p:spTree>
    <p:extLst>
      <p:ext uri="{BB962C8B-B14F-4D97-AF65-F5344CB8AC3E}">
        <p14:creationId xmlns:p14="http://schemas.microsoft.com/office/powerpoint/2010/main" val="38782287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1417638"/>
          </a:xfrm>
        </p:spPr>
        <p:txBody>
          <a:bodyPr>
            <a:normAutofit fontScale="90000"/>
          </a:bodyPr>
          <a:lstStyle/>
          <a:p>
            <a:br>
              <a:rPr lang="fr-FR" sz="2200" b="1" dirty="0"/>
            </a:br>
            <a:br>
              <a:rPr lang="fr-FR" sz="2200" b="1" dirty="0"/>
            </a:br>
            <a:r>
              <a:rPr lang="fr-FR" sz="2200" b="1" dirty="0"/>
              <a:t>4 thématiques organisées par semestres</a:t>
            </a:r>
            <a:br>
              <a:rPr lang="fr-FR" sz="2200" b="1" dirty="0"/>
            </a:br>
            <a:r>
              <a:rPr lang="fr-FR" sz="2200" b="1" dirty="0"/>
              <a:t>Une approche croisée : l’enseignement est pris en charge à part égale par les  professeurs de lettres et de philosophie travaillant en concertation </a:t>
            </a:r>
            <a:br>
              <a:rPr lang="fr-FR" sz="2200" b="1" dirty="0"/>
            </a:br>
            <a:r>
              <a:rPr lang="fr-FR" sz="2200" b="1" dirty="0"/>
              <a:t>(2h/2h en Première, 3h/3h Terminale) </a:t>
            </a:r>
            <a:br>
              <a:rPr lang="fr-FR" b="1" dirty="0"/>
            </a:br>
            <a:endParaRPr lang="fr-FR"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3536161986"/>
              </p:ext>
            </p:extLst>
          </p:nvPr>
        </p:nvGraphicFramePr>
        <p:xfrm>
          <a:off x="0" y="1412776"/>
          <a:ext cx="9144000" cy="5445224"/>
        </p:xfrm>
        <a:graphic>
          <a:graphicData uri="http://schemas.openxmlformats.org/drawingml/2006/table">
            <a:tbl>
              <a:tblPr firstRow="1" bandRow="1">
                <a:tableStyleId>{073A0DAA-6AF3-43AB-8588-CEC1D06C72B9}</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gridCol w="3048000">
                  <a:extLst>
                    <a:ext uri="{9D8B030D-6E8A-4147-A177-3AD203B41FA5}">
                      <a16:colId xmlns:a16="http://schemas.microsoft.com/office/drawing/2014/main" val="20002"/>
                    </a:ext>
                  </a:extLst>
                </a:gridCol>
              </a:tblGrid>
              <a:tr h="12468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b="0" u="none" strike="noStrike" kern="1200" baseline="0" dirty="0">
                          <a:solidFill>
                            <a:schemeClr val="tx1"/>
                          </a:solidFill>
                        </a:rPr>
                        <a:t>Première, semestre 1 </a:t>
                      </a:r>
                      <a:r>
                        <a:rPr lang="fr-FR" sz="1800" u="none" strike="noStrike" kern="1200" baseline="0" dirty="0">
                          <a:solidFill>
                            <a:schemeClr val="tx1"/>
                          </a:solidFill>
                        </a:rPr>
                        <a:t>	</a:t>
                      </a:r>
                    </a:p>
                    <a:p>
                      <a:endParaRPr lang="fr-FR" dirty="0"/>
                    </a:p>
                  </a:txBody>
                  <a:tcPr>
                    <a:solidFill>
                      <a:schemeClr val="bg1">
                        <a:lumMod val="95000"/>
                      </a:schemeClr>
                    </a:solidFill>
                  </a:tcPr>
                </a:tc>
                <a:tc>
                  <a:txBody>
                    <a:bodyPr/>
                    <a:lstStyle/>
                    <a:p>
                      <a:r>
                        <a:rPr lang="fr-FR" sz="1800" b="0" u="none" strike="noStrike" kern="1200" baseline="0" dirty="0">
                          <a:solidFill>
                            <a:schemeClr val="tx1"/>
                          </a:solidFill>
                        </a:rPr>
                        <a:t>Les pouvoirs de la parole </a:t>
                      </a:r>
                    </a:p>
                    <a:p>
                      <a:r>
                        <a:rPr lang="fr-FR" sz="1800" b="0" u="none" strike="noStrike" kern="1200" baseline="0" dirty="0">
                          <a:solidFill>
                            <a:schemeClr val="tx1"/>
                          </a:solidFill>
                        </a:rPr>
                        <a:t>Période de référence : </a:t>
                      </a:r>
                    </a:p>
                    <a:p>
                      <a:r>
                        <a:rPr lang="fr-FR" sz="1800" b="0" u="none" strike="noStrike" kern="1200" baseline="0" dirty="0">
                          <a:solidFill>
                            <a:schemeClr val="tx1"/>
                          </a:solidFill>
                        </a:rPr>
                        <a:t>Antiquité, Moyen Âge </a:t>
                      </a:r>
                      <a:r>
                        <a:rPr lang="fr-FR" sz="1800" u="none" strike="noStrike" kern="1200" baseline="0" dirty="0">
                          <a:solidFill>
                            <a:schemeClr val="tx1"/>
                          </a:solidFill>
                        </a:rPr>
                        <a:t>	</a:t>
                      </a:r>
                    </a:p>
                    <a:p>
                      <a:endParaRPr lang="fr-FR" dirty="0">
                        <a:solidFill>
                          <a:schemeClr val="tx1"/>
                        </a:solidFill>
                      </a:endParaRPr>
                    </a:p>
                  </a:txBody>
                  <a:tcPr>
                    <a:solidFill>
                      <a:schemeClr val="bg1">
                        <a:lumMod val="95000"/>
                      </a:schemeClr>
                    </a:solidFill>
                  </a:tcPr>
                </a:tc>
                <a:tc>
                  <a:txBody>
                    <a:bodyPr/>
                    <a:lstStyle/>
                    <a:p>
                      <a:r>
                        <a:rPr lang="fr-FR" sz="1800" b="0" u="none" strike="noStrike" kern="1200" baseline="0" dirty="0">
                          <a:solidFill>
                            <a:schemeClr val="tx1"/>
                          </a:solidFill>
                        </a:rPr>
                        <a:t>L’art de la parole </a:t>
                      </a:r>
                    </a:p>
                    <a:p>
                      <a:r>
                        <a:rPr lang="fr-FR" sz="1800" b="0" u="none" strike="noStrike" kern="1200" baseline="0" dirty="0">
                          <a:solidFill>
                            <a:schemeClr val="tx1"/>
                          </a:solidFill>
                        </a:rPr>
                        <a:t>L’autorité de la parole </a:t>
                      </a:r>
                    </a:p>
                    <a:p>
                      <a:r>
                        <a:rPr lang="fr-FR" sz="1800" b="0" u="none" strike="noStrike" kern="1200" baseline="0" dirty="0">
                          <a:solidFill>
                            <a:schemeClr val="tx1"/>
                          </a:solidFill>
                        </a:rPr>
                        <a:t>Les séductions de la parole </a:t>
                      </a:r>
                      <a:r>
                        <a:rPr lang="fr-FR" sz="1800" u="none" strike="noStrike" kern="1200" baseline="0" dirty="0"/>
                        <a:t>	</a:t>
                      </a:r>
                    </a:p>
                    <a:p>
                      <a:endParaRPr lang="fr-FR" dirty="0"/>
                    </a:p>
                  </a:txBody>
                  <a:tcPr>
                    <a:solidFill>
                      <a:schemeClr val="bg1">
                        <a:lumMod val="95000"/>
                      </a:schemeClr>
                    </a:solidFill>
                  </a:tcPr>
                </a:tc>
                <a:extLst>
                  <a:ext uri="{0D108BD9-81ED-4DB2-BD59-A6C34878D82A}">
                    <a16:rowId xmlns:a16="http://schemas.microsoft.com/office/drawing/2014/main" val="10000"/>
                  </a:ext>
                </a:extLst>
              </a:tr>
              <a:tr h="12468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u="none" strike="noStrike" kern="1200" baseline="0" dirty="0"/>
                        <a:t>Première, semestre 2 	</a:t>
                      </a:r>
                    </a:p>
                    <a:p>
                      <a:endParaRPr lang="fr-FR" dirty="0"/>
                    </a:p>
                  </a:txBody>
                  <a:tcPr/>
                </a:tc>
                <a:tc>
                  <a:txBody>
                    <a:bodyPr/>
                    <a:lstStyle/>
                    <a:p>
                      <a:r>
                        <a:rPr lang="fr-FR" sz="1800" u="none" strike="noStrike" kern="1200" baseline="0" dirty="0"/>
                        <a:t>Les représentations du monde </a:t>
                      </a:r>
                    </a:p>
                    <a:p>
                      <a:r>
                        <a:rPr lang="fr-FR" sz="1800" u="none" strike="noStrike" kern="1200" baseline="0" dirty="0"/>
                        <a:t>Période de référence : </a:t>
                      </a:r>
                    </a:p>
                    <a:p>
                      <a:r>
                        <a:rPr lang="fr-FR" sz="1800" u="none" strike="noStrike" kern="1200" baseline="0" dirty="0"/>
                        <a:t>Renaissance, Âge classique, Lumières 	</a:t>
                      </a:r>
                      <a:endParaRPr lang="fr-FR" sz="1800" b="0" i="0" u="none" strike="noStrike" kern="1200" baseline="0" dirty="0">
                        <a:solidFill>
                          <a:schemeClr val="dk1"/>
                        </a:solidFill>
                        <a:latin typeface="+mn-lt"/>
                        <a:ea typeface="+mn-ea"/>
                        <a:cs typeface="+mn-cs"/>
                      </a:endParaRPr>
                    </a:p>
                  </a:txBody>
                  <a:tcPr/>
                </a:tc>
                <a:tc>
                  <a:txBody>
                    <a:bodyPr/>
                    <a:lstStyle/>
                    <a:p>
                      <a:r>
                        <a:rPr lang="fr-FR" sz="1800" u="none" strike="noStrike" kern="1200" baseline="0" dirty="0"/>
                        <a:t>Découverte du monde et rencontres des cultures </a:t>
                      </a:r>
                    </a:p>
                    <a:p>
                      <a:r>
                        <a:rPr lang="fr-FR" sz="1800" u="none" strike="noStrike" kern="1200" baseline="0" dirty="0"/>
                        <a:t>Décrire, figurer, imaginer </a:t>
                      </a:r>
                    </a:p>
                    <a:p>
                      <a:r>
                        <a:rPr lang="fr-FR" sz="1800" u="none" strike="noStrike" kern="1200" baseline="0" dirty="0"/>
                        <a:t>L’homme et l’animal 	</a:t>
                      </a:r>
                      <a:endParaRPr lang="fr-FR" sz="1800" b="0" i="0" u="none" strike="noStrike" kern="1200" baseline="0" dirty="0">
                        <a:solidFill>
                          <a:schemeClr val="dk1"/>
                        </a:solidFill>
                        <a:latin typeface="+mn-lt"/>
                        <a:ea typeface="+mn-ea"/>
                        <a:cs typeface="+mn-cs"/>
                      </a:endParaRPr>
                    </a:p>
                  </a:txBody>
                  <a:tcPr/>
                </a:tc>
                <a:extLst>
                  <a:ext uri="{0D108BD9-81ED-4DB2-BD59-A6C34878D82A}">
                    <a16:rowId xmlns:a16="http://schemas.microsoft.com/office/drawing/2014/main" val="10001"/>
                  </a:ext>
                </a:extLst>
              </a:tr>
              <a:tr h="153457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u="none" strike="noStrike" kern="1200" baseline="0" dirty="0"/>
                        <a:t>Terminale, semestre 1 	</a:t>
                      </a:r>
                    </a:p>
                    <a:p>
                      <a:endParaRPr lang="fr-FR" dirty="0"/>
                    </a:p>
                  </a:txBody>
                  <a:tcPr/>
                </a:tc>
                <a:tc>
                  <a:txBody>
                    <a:bodyPr/>
                    <a:lstStyle/>
                    <a:p>
                      <a:r>
                        <a:rPr lang="fr-FR" sz="1800" u="none" strike="noStrike" kern="1200" baseline="0" dirty="0"/>
                        <a:t>La recherche de soi </a:t>
                      </a:r>
                    </a:p>
                    <a:p>
                      <a:r>
                        <a:rPr lang="fr-FR" sz="1800" u="none" strike="noStrike" kern="1200" baseline="0" dirty="0"/>
                        <a:t>Période de référence : </a:t>
                      </a:r>
                    </a:p>
                    <a:p>
                      <a:r>
                        <a:rPr lang="fr-FR" sz="1800" u="none" strike="noStrike" kern="1200" baseline="0" dirty="0"/>
                        <a:t>Des Lumières au début du XXe siècle 	</a:t>
                      </a:r>
                    </a:p>
                    <a:p>
                      <a:endParaRPr lang="fr-FR" dirty="0"/>
                    </a:p>
                  </a:txBody>
                  <a:tcPr/>
                </a:tc>
                <a:tc>
                  <a:txBody>
                    <a:bodyPr/>
                    <a:lstStyle/>
                    <a:p>
                      <a:r>
                        <a:rPr lang="fr-FR" sz="1800" u="none" strike="noStrike" kern="1200" baseline="0" dirty="0"/>
                        <a:t>Éducation, transmission et émancipation </a:t>
                      </a:r>
                    </a:p>
                    <a:p>
                      <a:r>
                        <a:rPr lang="fr-FR" sz="1800" u="none" strike="noStrike" kern="1200" baseline="0" dirty="0"/>
                        <a:t>Les expressions de la sensibilité </a:t>
                      </a:r>
                    </a:p>
                    <a:p>
                      <a:r>
                        <a:rPr lang="fr-FR" sz="1800" u="none" strike="noStrike" kern="1200" baseline="0" dirty="0"/>
                        <a:t>Les métamorphoses du moi 	</a:t>
                      </a:r>
                      <a:endParaRPr lang="fr-FR" sz="1800" b="0" i="0" u="none" strike="noStrike" kern="1200" baseline="0" dirty="0">
                        <a:solidFill>
                          <a:schemeClr val="dk1"/>
                        </a:solidFill>
                        <a:latin typeface="+mn-lt"/>
                        <a:ea typeface="+mn-ea"/>
                        <a:cs typeface="+mn-cs"/>
                      </a:endParaRPr>
                    </a:p>
                  </a:txBody>
                  <a:tcPr/>
                </a:tc>
                <a:extLst>
                  <a:ext uri="{0D108BD9-81ED-4DB2-BD59-A6C34878D82A}">
                    <a16:rowId xmlns:a16="http://schemas.microsoft.com/office/drawing/2014/main" val="10002"/>
                  </a:ext>
                </a:extLst>
              </a:tr>
              <a:tr h="141697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u="none" strike="noStrike" kern="1200" baseline="0" dirty="0"/>
                        <a:t>Terminale, semestre 2 	</a:t>
                      </a:r>
                    </a:p>
                    <a:p>
                      <a:endParaRPr lang="fr-FR" dirty="0"/>
                    </a:p>
                  </a:txBody>
                  <a:tcPr/>
                </a:tc>
                <a:tc>
                  <a:txBody>
                    <a:bodyPr/>
                    <a:lstStyle/>
                    <a:p>
                      <a:r>
                        <a:rPr lang="fr-FR" sz="1800" u="none" strike="noStrike" kern="1200" baseline="0" dirty="0"/>
                        <a:t>Expériences contemporaines </a:t>
                      </a:r>
                    </a:p>
                    <a:p>
                      <a:r>
                        <a:rPr lang="fr-FR" sz="1800" u="none" strike="noStrike" kern="1200" baseline="0" dirty="0"/>
                        <a:t>Période de référence : </a:t>
                      </a:r>
                    </a:p>
                    <a:p>
                      <a:r>
                        <a:rPr lang="fr-FR" sz="1800" u="none" strike="noStrike" kern="1200" baseline="0" dirty="0"/>
                        <a:t>XXe-XXIe siècles 	</a:t>
                      </a:r>
                    </a:p>
                    <a:p>
                      <a:endParaRPr lang="fr-FR" dirty="0"/>
                    </a:p>
                  </a:txBody>
                  <a:tcPr/>
                </a:tc>
                <a:tc>
                  <a:txBody>
                    <a:bodyPr/>
                    <a:lstStyle/>
                    <a:p>
                      <a:r>
                        <a:rPr lang="fr-FR" sz="1800" u="none" strike="noStrike" kern="1200" baseline="0" dirty="0"/>
                        <a:t>Création, continuités et ruptures </a:t>
                      </a:r>
                    </a:p>
                    <a:p>
                      <a:r>
                        <a:rPr lang="fr-FR" sz="1800" u="none" strike="noStrike" kern="1200" baseline="0" dirty="0"/>
                        <a:t>Individu et communication </a:t>
                      </a:r>
                    </a:p>
                    <a:p>
                      <a:r>
                        <a:rPr lang="fr-FR" sz="1800" u="none" strike="noStrike" kern="1200" baseline="0" dirty="0"/>
                        <a:t>L’humain et l’inhumain 	</a:t>
                      </a:r>
                      <a:endParaRPr lang="fr-FR" sz="1800" b="0" i="0" u="none" strike="noStrike" kern="1200" baseline="0" dirty="0">
                        <a:solidFill>
                          <a:schemeClr val="dk1"/>
                        </a:solidFill>
                        <a:latin typeface="+mn-lt"/>
                        <a:ea typeface="+mn-ea"/>
                        <a:cs typeface="+mn-cs"/>
                      </a:endParaRP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3437543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3789040"/>
          </a:xfrm>
        </p:spPr>
        <p:txBody>
          <a:bodyPr>
            <a:noAutofit/>
          </a:bodyPr>
          <a:lstStyle/>
          <a:p>
            <a:pPr marL="0" indent="0"/>
            <a:r>
              <a:rPr lang="fr-FR" sz="2000" b="1" dirty="0">
                <a:latin typeface="Cambria" panose="02040503050406030204" pitchFamily="18" charset="0"/>
              </a:rPr>
              <a:t>HUMANITES, LITTÉRATURE ET PHILOSOPHIE : UN TRAVAIL CONJOINT</a:t>
            </a:r>
            <a:br>
              <a:rPr lang="fr-FR" sz="2000" b="1" dirty="0">
                <a:latin typeface="Cambria" panose="02040503050406030204" pitchFamily="18" charset="0"/>
              </a:rPr>
            </a:br>
            <a:br>
              <a:rPr lang="fr-FR" sz="2000" b="1" dirty="0">
                <a:latin typeface="Cambria" panose="02040503050406030204" pitchFamily="18" charset="0"/>
              </a:rPr>
            </a:br>
            <a:r>
              <a:rPr lang="fr-FR" sz="2000" b="1" dirty="0">
                <a:latin typeface="Cambria" panose="02040503050406030204" pitchFamily="18" charset="0"/>
              </a:rPr>
              <a:t>Deux disciplines différentes </a:t>
            </a:r>
            <a:r>
              <a:rPr lang="fr-FR" sz="2000" b="1" dirty="0">
                <a:solidFill>
                  <a:schemeClr val="accent1"/>
                </a:solidFill>
                <a:latin typeface="Cambria" panose="02040503050406030204" pitchFamily="18" charset="0"/>
              </a:rPr>
              <a:t>et fortement liées</a:t>
            </a:r>
            <a:br>
              <a:rPr lang="fr-FR" sz="2000" dirty="0">
                <a:latin typeface="Cambria" panose="02040503050406030204" pitchFamily="18" charset="0"/>
              </a:rPr>
            </a:br>
            <a:r>
              <a:rPr lang="fr-FR" sz="2000" b="1" dirty="0">
                <a:solidFill>
                  <a:schemeClr val="tx2">
                    <a:lumMod val="60000"/>
                    <a:lumOff val="40000"/>
                  </a:schemeClr>
                </a:solidFill>
                <a:latin typeface="Cambria" panose="02040503050406030204" pitchFamily="18" charset="0"/>
              </a:rPr>
              <a:t>Des objets d’étude communs</a:t>
            </a:r>
            <a:br>
              <a:rPr lang="fr-FR" sz="2000" dirty="0">
                <a:latin typeface="Cambria" panose="02040503050406030204" pitchFamily="18" charset="0"/>
              </a:rPr>
            </a:br>
            <a:r>
              <a:rPr lang="fr-FR" sz="2000" b="1" dirty="0">
                <a:latin typeface="Cambria" panose="02040503050406030204" pitchFamily="18" charset="0"/>
              </a:rPr>
              <a:t>des démarches spécifiques, distinctes pour les appréhender</a:t>
            </a:r>
            <a:br>
              <a:rPr lang="fr-FR" sz="2000" dirty="0">
                <a:latin typeface="Cambria" panose="02040503050406030204" pitchFamily="18" charset="0"/>
              </a:rPr>
            </a:br>
            <a:r>
              <a:rPr lang="fr-FR" sz="2000" b="1" dirty="0">
                <a:solidFill>
                  <a:schemeClr val="accent1"/>
                </a:solidFill>
                <a:latin typeface="Cambria" panose="02040503050406030204" pitchFamily="18" charset="0"/>
              </a:rPr>
              <a:t>une même circulation entre le contemporain et patrimonial </a:t>
            </a:r>
            <a:br>
              <a:rPr lang="fr-FR" sz="2000" dirty="0">
                <a:latin typeface="Cambria" panose="02040503050406030204" pitchFamily="18" charset="0"/>
              </a:rPr>
            </a:br>
            <a:r>
              <a:rPr lang="fr-FR" sz="2000" b="1" dirty="0">
                <a:latin typeface="Cambria" panose="02040503050406030204" pitchFamily="18" charset="0"/>
              </a:rPr>
              <a:t>des corpus distincts </a:t>
            </a:r>
            <a:r>
              <a:rPr lang="fr-FR" sz="2000" b="1" dirty="0">
                <a:solidFill>
                  <a:schemeClr val="accent1"/>
                </a:solidFill>
                <a:latin typeface="Cambria" panose="02040503050406030204" pitchFamily="18" charset="0"/>
              </a:rPr>
              <a:t>et parfois communs</a:t>
            </a:r>
            <a:br>
              <a:rPr lang="fr-FR" sz="2000" b="1" dirty="0">
                <a:solidFill>
                  <a:schemeClr val="accent1"/>
                </a:solidFill>
                <a:latin typeface="Cambria" panose="02040503050406030204" pitchFamily="18" charset="0"/>
              </a:rPr>
            </a:br>
            <a:r>
              <a:rPr lang="fr-FR" sz="2000" b="1" dirty="0">
                <a:solidFill>
                  <a:schemeClr val="tx2">
                    <a:lumMod val="60000"/>
                    <a:lumOff val="40000"/>
                  </a:schemeClr>
                </a:solidFill>
                <a:latin typeface="Cambria" panose="02040503050406030204" pitchFamily="18" charset="0"/>
              </a:rPr>
              <a:t>des compétences communes </a:t>
            </a:r>
            <a:r>
              <a:rPr lang="fr-FR" sz="2000" b="1" dirty="0">
                <a:latin typeface="Cambria" panose="02040503050406030204" pitchFamily="18" charset="0"/>
              </a:rPr>
              <a:t>exercées différemment</a:t>
            </a:r>
          </a:p>
        </p:txBody>
      </p:sp>
      <p:sp>
        <p:nvSpPr>
          <p:cNvPr id="3" name="Espace réservé du contenu 2"/>
          <p:cNvSpPr>
            <a:spLocks noGrp="1"/>
          </p:cNvSpPr>
          <p:nvPr>
            <p:ph idx="1"/>
          </p:nvPr>
        </p:nvSpPr>
        <p:spPr>
          <a:xfrm>
            <a:off x="0" y="4149080"/>
            <a:ext cx="9144000" cy="2708920"/>
          </a:xfrm>
        </p:spPr>
        <p:txBody>
          <a:bodyPr>
            <a:normAutofit fontScale="32500" lnSpcReduction="20000"/>
          </a:bodyPr>
          <a:lstStyle/>
          <a:p>
            <a:pPr marL="457200" lvl="1" indent="0">
              <a:buNone/>
            </a:pPr>
            <a:r>
              <a:rPr lang="fr-FR" sz="6200" dirty="0">
                <a:latin typeface="Cambria" panose="02040503050406030204" pitchFamily="18" charset="0"/>
              </a:rPr>
              <a:t> </a:t>
            </a:r>
            <a:r>
              <a:rPr lang="fr-FR" sz="6200" b="1" dirty="0">
                <a:latin typeface="Cambria" panose="02040503050406030204" pitchFamily="18" charset="0"/>
              </a:rPr>
              <a:t>Grâce à cet enseignement conjoint, les élèves auront acquis :</a:t>
            </a:r>
          </a:p>
          <a:p>
            <a:pPr marL="457200" lvl="1" indent="0">
              <a:buNone/>
            </a:pPr>
            <a:endParaRPr lang="fr-FR" sz="4400" b="1" dirty="0">
              <a:latin typeface="Cambria" panose="02040503050406030204" pitchFamily="18" charset="0"/>
            </a:endParaRPr>
          </a:p>
          <a:p>
            <a:pPr>
              <a:buFont typeface="Wingdings" panose="05000000000000000000" pitchFamily="2" charset="2"/>
              <a:buChar char="§"/>
            </a:pPr>
            <a:r>
              <a:rPr lang="fr-FR" sz="5500" dirty="0">
                <a:latin typeface="Cambria" panose="02040503050406030204" pitchFamily="18" charset="0"/>
              </a:rPr>
              <a:t>une mobilité intellectuelle qui ouvre à des parcours variés;</a:t>
            </a:r>
          </a:p>
          <a:p>
            <a:pPr>
              <a:buFont typeface="Wingdings" panose="05000000000000000000" pitchFamily="2" charset="2"/>
              <a:buChar char="§"/>
            </a:pPr>
            <a:r>
              <a:rPr lang="fr-FR" sz="5500" dirty="0">
                <a:latin typeface="Cambria" panose="02040503050406030204" pitchFamily="18" charset="0"/>
              </a:rPr>
              <a:t>une acuité dans la lecture et une aisance dans  l’expression écrite et orale;</a:t>
            </a:r>
          </a:p>
          <a:p>
            <a:pPr>
              <a:buFont typeface="Wingdings" panose="05000000000000000000" pitchFamily="2" charset="2"/>
              <a:buChar char="§"/>
            </a:pPr>
            <a:r>
              <a:rPr lang="fr-FR" sz="5500" dirty="0">
                <a:latin typeface="Cambria" panose="02040503050406030204" pitchFamily="18" charset="0"/>
              </a:rPr>
              <a:t>des repères solides pour l’acquisition de nouveaux savoirs;</a:t>
            </a:r>
          </a:p>
          <a:p>
            <a:pPr>
              <a:buFont typeface="Wingdings" panose="05000000000000000000" pitchFamily="2" charset="2"/>
              <a:buChar char="§"/>
            </a:pPr>
            <a:r>
              <a:rPr lang="fr-FR" sz="5500" dirty="0">
                <a:latin typeface="Cambria" panose="02040503050406030204" pitchFamily="18" charset="0"/>
              </a:rPr>
              <a:t>Une solide formation générale dans le domaines des lettres de la philosophie et des sciences humaines</a:t>
            </a:r>
          </a:p>
          <a:p>
            <a:pPr>
              <a:buFont typeface="Wingdings" panose="05000000000000000000" pitchFamily="2" charset="2"/>
              <a:buChar char="§"/>
            </a:pPr>
            <a:r>
              <a:rPr lang="fr-FR" sz="5500" dirty="0">
                <a:latin typeface="Cambria" panose="02040503050406030204" pitchFamily="18" charset="0"/>
              </a:rPr>
              <a:t>une capacité à réfléchir, problématiser, conduire et structurer un propos;</a:t>
            </a:r>
          </a:p>
          <a:p>
            <a:pPr>
              <a:buFont typeface="Wingdings" panose="05000000000000000000" pitchFamily="2" charset="2"/>
              <a:buChar char="§"/>
            </a:pPr>
            <a:r>
              <a:rPr lang="fr-FR" sz="5500" dirty="0">
                <a:latin typeface="Cambria" panose="02040503050406030204" pitchFamily="18" charset="0"/>
              </a:rPr>
              <a:t>des qualités d’analyse et de synthèse. </a:t>
            </a:r>
            <a:br>
              <a:rPr lang="fr-FR" sz="5500" dirty="0">
                <a:latin typeface="Cambria" panose="02040503050406030204" pitchFamily="18" charset="0"/>
              </a:rPr>
            </a:br>
            <a:endParaRPr lang="fr-FR" sz="5500" dirty="0">
              <a:latin typeface="Cambria" panose="02040503050406030204" pitchFamily="18" charset="0"/>
            </a:endParaRPr>
          </a:p>
          <a:p>
            <a:pPr marL="0" indent="0">
              <a:buNone/>
            </a:pPr>
            <a:endParaRPr lang="fr-FR" dirty="0"/>
          </a:p>
          <a:p>
            <a:pPr marL="0" indent="0">
              <a:buNone/>
            </a:pPr>
            <a:endParaRPr lang="fr-FR" dirty="0"/>
          </a:p>
        </p:txBody>
      </p:sp>
    </p:spTree>
    <p:extLst>
      <p:ext uri="{BB962C8B-B14F-4D97-AF65-F5344CB8AC3E}">
        <p14:creationId xmlns:p14="http://schemas.microsoft.com/office/powerpoint/2010/main" val="464291360"/>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445</TotalTime>
  <Words>276</Words>
  <Application>Microsoft Macintosh PowerPoint</Application>
  <PresentationFormat>Affichage à l'écran (4:3)</PresentationFormat>
  <Paragraphs>49</Paragraphs>
  <Slides>3</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3</vt:i4>
      </vt:variant>
    </vt:vector>
  </HeadingPairs>
  <TitlesOfParts>
    <vt:vector size="8" baseType="lpstr">
      <vt:lpstr>Arial</vt:lpstr>
      <vt:lpstr>Calibri</vt:lpstr>
      <vt:lpstr>Cambria</vt:lpstr>
      <vt:lpstr>Wingdings</vt:lpstr>
      <vt:lpstr>Thème Office</vt:lpstr>
      <vt:lpstr> Humanités, littérature et philosophie  </vt:lpstr>
      <vt:lpstr>  4 thématiques organisées par semestres Une approche croisée : l’enseignement est pris en charge à part égale par les  professeurs de lettres et de philosophie travaillant en concertation  (2h/2h en Première, 3h/3h Terminale)  </vt:lpstr>
      <vt:lpstr>HUMANITES, LITTÉRATURE ET PHILOSOPHIE : UN TRAVAIL CONJOINT  Deux disciplines différentes et fortement liées Des objets d’étude communs des démarches spécifiques, distinctes pour les appréhender une même circulation entre le contemporain et patrimonial  des corpus distincts et parfois communs des compétences communes exercées différemment</vt:lpstr>
    </vt:vector>
  </TitlesOfParts>
  <Company>DSI-Rectorat de Versailles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Francoise Savine</dc:creator>
  <cp:lastModifiedBy>Valérie marchand</cp:lastModifiedBy>
  <cp:revision>25</cp:revision>
  <dcterms:created xsi:type="dcterms:W3CDTF">2019-01-07T08:49:55Z</dcterms:created>
  <dcterms:modified xsi:type="dcterms:W3CDTF">2019-01-15T03:34:31Z</dcterms:modified>
</cp:coreProperties>
</file>