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896" autoAdjust="0"/>
  </p:normalViewPr>
  <p:slideViewPr>
    <p:cSldViewPr>
      <p:cViewPr varScale="1">
        <p:scale>
          <a:sx n="89" d="100"/>
          <a:sy n="89" d="100"/>
        </p:scale>
        <p:origin x="174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B9E4E-C86B-401C-9B4F-35E4DD4A8ECD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C12FE-B20F-40BE-A128-433E6C022D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83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12863" marR="0" lvl="4" indent="0" algn="l" defTabSz="914400" rtl="0" eaLnBrk="1" fontAlgn="base" latinLnBrk="0" hangingPunct="1">
              <a:lnSpc>
                <a:spcPct val="17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/>
              <a:t>s’adresse à tous les élèves de Première voie générale souhaitant consolider leur maîtrise de l’</a:t>
            </a:r>
            <a:r>
              <a:rPr lang="fr-FR" sz="1200" b="1" dirty="0"/>
              <a:t>allemand</a:t>
            </a:r>
            <a:r>
              <a:rPr lang="fr-FR" sz="1200" dirty="0"/>
              <a:t>, de l’</a:t>
            </a:r>
            <a:r>
              <a:rPr lang="fr-FR" sz="1200" b="1" dirty="0"/>
              <a:t>anglais</a:t>
            </a:r>
            <a:r>
              <a:rPr lang="fr-FR" sz="1200" dirty="0"/>
              <a:t>, de l’</a:t>
            </a:r>
            <a:r>
              <a:rPr lang="fr-FR" sz="1200" b="1" dirty="0"/>
              <a:t>espagnol</a:t>
            </a:r>
            <a:r>
              <a:rPr lang="fr-FR" sz="1200" dirty="0"/>
              <a:t> ou de l’</a:t>
            </a:r>
            <a:r>
              <a:rPr lang="fr-FR" sz="1200" b="1" dirty="0"/>
              <a:t>italien</a:t>
            </a:r>
            <a:r>
              <a:rPr lang="fr-FR" sz="1200" dirty="0"/>
              <a:t> et acquérir une culture </a:t>
            </a:r>
            <a:r>
              <a:rPr lang="fr-FR" sz="1200" u="sng" dirty="0"/>
              <a:t>approfondie</a:t>
            </a:r>
            <a:r>
              <a:rPr lang="fr-FR" sz="1200" dirty="0"/>
              <a:t> et </a:t>
            </a:r>
            <a:r>
              <a:rPr lang="fr-FR" sz="1200" u="sng" dirty="0"/>
              <a:t>diverse</a:t>
            </a:r>
            <a:r>
              <a:rPr lang="fr-FR" sz="1200" dirty="0"/>
              <a:t> relative à la langue étudiée. </a:t>
            </a:r>
            <a:endParaRPr lang="fr-FR" altLang="fr-FR" sz="12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C12FE-B20F-40BE-A128-433E6C022D6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09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12863" lvl="4" indent="0" fontAlgn="base">
              <a:lnSpc>
                <a:spcPct val="170000"/>
              </a:lnSpc>
              <a:spcAft>
                <a:spcPct val="0"/>
              </a:spcAft>
              <a:buNone/>
            </a:pPr>
            <a:r>
              <a:rPr lang="fr-FR" dirty="0"/>
              <a:t>En s’appuyant sur des </a:t>
            </a:r>
            <a:r>
              <a:rPr lang="fr-FR" b="1" dirty="0"/>
              <a:t>supports variés </a:t>
            </a:r>
            <a:r>
              <a:rPr lang="fr-FR" dirty="0"/>
              <a:t>(œuvres littéraires, articles de presse, films, documents iconographiques, documents numériques …), les élèves étudient des thématiques tout en pratiquant l’ensemble des </a:t>
            </a:r>
            <a:r>
              <a:rPr lang="fr-FR" b="1" dirty="0"/>
              <a:t>activités langagières </a:t>
            </a:r>
            <a:r>
              <a:rPr lang="fr-FR" dirty="0"/>
              <a:t>(réception, production, interaction et médiation) dans une </a:t>
            </a:r>
            <a:r>
              <a:rPr lang="fr-FR" b="1" dirty="0"/>
              <a:t>démarche</a:t>
            </a:r>
            <a:r>
              <a:rPr lang="fr-FR" dirty="0"/>
              <a:t> </a:t>
            </a:r>
            <a:r>
              <a:rPr lang="fr-FR" b="1" dirty="0"/>
              <a:t>de projet</a:t>
            </a:r>
            <a:r>
              <a:rPr lang="fr-FR" dirty="0"/>
              <a:t>.</a:t>
            </a:r>
          </a:p>
          <a:p>
            <a:pPr marL="1312863" lvl="4" indent="0" fontAlgn="base">
              <a:lnSpc>
                <a:spcPct val="170000"/>
              </a:lnSpc>
              <a:spcAft>
                <a:spcPct val="0"/>
              </a:spcAft>
              <a:buNone/>
            </a:pPr>
            <a:r>
              <a:rPr lang="fr-FR" dirty="0"/>
              <a:t>Les documents et supports seront replacés dans </a:t>
            </a:r>
            <a:r>
              <a:rPr lang="fr-FR" b="1" dirty="0"/>
              <a:t>leur contexte </a:t>
            </a:r>
            <a:r>
              <a:rPr lang="fr-FR" b="1" dirty="0" err="1"/>
              <a:t>civilisationnel</a:t>
            </a:r>
            <a:r>
              <a:rPr lang="fr-FR" b="1" dirty="0"/>
              <a:t> passé et présent </a:t>
            </a:r>
            <a:r>
              <a:rPr lang="fr-FR" dirty="0"/>
              <a:t>afin de donner des repères structurants aux élèves.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C12FE-B20F-40BE-A128-433E6C022D6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447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i="1" dirty="0"/>
              <a:t>« pour donner envie »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C12FE-B20F-40BE-A128-433E6C022D6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149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E421-9CEE-43E9-AFD5-F3A8F248E1A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98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E421-9CEE-43E9-AFD5-F3A8F248E1A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26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E421-9CEE-43E9-AFD5-F3A8F248E1A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68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E421-9CEE-43E9-AFD5-F3A8F248E1A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189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E421-9CEE-43E9-AFD5-F3A8F248E1A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795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E421-9CEE-43E9-AFD5-F3A8F248E1A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010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E421-9CEE-43E9-AFD5-F3A8F248E1A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164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E421-9CEE-43E9-AFD5-F3A8F248E1A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101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E421-9CEE-43E9-AFD5-F3A8F248E1A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221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E421-9CEE-43E9-AFD5-F3A8F248E1A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4624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0E421-9CEE-43E9-AFD5-F3A8F248E1A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131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0E421-9CEE-43E9-AFD5-F3A8F248E1A2}" type="datetimeFigureOut">
              <a:rPr lang="fr-FR" smtClean="0"/>
              <a:t>15/01/2019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2D3FA-3A75-433A-9529-C2F9AD5F9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2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Langues vivantes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Programme d’enseignement de spécialité - 1</a:t>
            </a:r>
            <a:r>
              <a:rPr lang="fr-FR" baseline="30000" dirty="0"/>
              <a:t>re</a:t>
            </a:r>
          </a:p>
          <a:p>
            <a:r>
              <a:rPr lang="fr-FR" baseline="30000" dirty="0"/>
              <a:t>allemand – anglais – espagnol – italien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2189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Langues vivantes </a:t>
            </a:r>
            <a:br>
              <a:rPr lang="fr-FR" sz="3200" b="1" dirty="0"/>
            </a:br>
            <a:r>
              <a:rPr lang="fr-FR" sz="3200" b="1" dirty="0"/>
              <a:t>Enseignement de spécialité – 1</a:t>
            </a:r>
            <a:r>
              <a:rPr lang="fr-FR" sz="3200" b="1" baseline="30000" dirty="0"/>
              <a:t>re</a:t>
            </a:r>
            <a:r>
              <a:rPr lang="fr-FR" sz="3200" b="1" dirty="0"/>
              <a:t> </a:t>
            </a:r>
            <a:br>
              <a:rPr lang="fr-FR" sz="3200" b="1" dirty="0"/>
            </a:br>
            <a:r>
              <a:rPr lang="fr-FR" sz="3200" b="1" dirty="0"/>
              <a:t>Langues, littératures et cultures étrangères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36504"/>
          </a:xfrm>
        </p:spPr>
        <p:txBody>
          <a:bodyPr>
            <a:normAutofit/>
          </a:bodyPr>
          <a:lstStyle/>
          <a:p>
            <a:r>
              <a:rPr lang="fr-FR" sz="2400" i="1" dirty="0"/>
              <a:t>Des </a:t>
            </a:r>
            <a:r>
              <a:rPr lang="fr-FR" sz="2400" b="1" i="1" dirty="0"/>
              <a:t>principes et objectifs communs </a:t>
            </a:r>
            <a:r>
              <a:rPr lang="fr-FR" sz="2400" i="1" dirty="0"/>
              <a:t>aux quatre langues vivantes étrangères concernées: allemand, anglais, espagnol et italien.</a:t>
            </a:r>
          </a:p>
          <a:p>
            <a:pPr marL="0" indent="0">
              <a:buNone/>
            </a:pPr>
            <a:r>
              <a:rPr lang="fr-FR" sz="2400" i="1" dirty="0"/>
              <a:t>     </a:t>
            </a:r>
            <a:r>
              <a:rPr lang="fr-FR" sz="2400" b="1" i="1" dirty="0"/>
              <a:t>Une seule langue</a:t>
            </a:r>
            <a:r>
              <a:rPr lang="fr-FR" sz="2400" i="1" dirty="0"/>
              <a:t> peut être choisie par un même élève. </a:t>
            </a:r>
          </a:p>
          <a:p>
            <a:r>
              <a:rPr lang="fr-FR" sz="2400" i="1" dirty="0"/>
              <a:t>Une </a:t>
            </a:r>
            <a:r>
              <a:rPr lang="fr-FR" sz="2400" b="1" i="1" dirty="0"/>
              <a:t>ambition culturelle </a:t>
            </a:r>
            <a:r>
              <a:rPr lang="fr-FR" sz="2400" i="1" dirty="0"/>
              <a:t>étroitement associée à un </a:t>
            </a:r>
            <a:r>
              <a:rPr lang="fr-FR" sz="2400" b="1" i="1" dirty="0"/>
              <a:t>renforcement</a:t>
            </a:r>
            <a:r>
              <a:rPr lang="fr-FR" sz="2400" i="1" dirty="0"/>
              <a:t> </a:t>
            </a:r>
            <a:r>
              <a:rPr lang="fr-FR" sz="2400" b="1" i="1" dirty="0"/>
              <a:t>linguistique </a:t>
            </a:r>
            <a:r>
              <a:rPr lang="fr-FR" sz="2400" i="1" dirty="0"/>
              <a:t>dans le cadre d’une </a:t>
            </a:r>
            <a:r>
              <a:rPr lang="fr-FR" sz="2400" b="1" i="1" dirty="0"/>
              <a:t>approche actionnelle </a:t>
            </a:r>
            <a:r>
              <a:rPr lang="fr-FR" sz="2400" i="1" dirty="0"/>
              <a:t>engageant l’élève dans une </a:t>
            </a:r>
            <a:r>
              <a:rPr lang="fr-FR" sz="2400" b="1" i="1" dirty="0"/>
              <a:t>démarche de projet.</a:t>
            </a:r>
          </a:p>
          <a:p>
            <a:r>
              <a:rPr lang="fr-FR" sz="2400" i="1" dirty="0"/>
              <a:t> </a:t>
            </a:r>
            <a:r>
              <a:rPr lang="fr-FR" sz="2400" b="1" i="1" dirty="0"/>
              <a:t>Exploration approfondie et mise en perspective </a:t>
            </a:r>
            <a:r>
              <a:rPr lang="fr-FR" sz="2400" i="1" dirty="0"/>
              <a:t>du patrimoine linguistique, littéraire et culturel, dans la langue choisie par l’élève.</a:t>
            </a:r>
          </a:p>
        </p:txBody>
      </p:sp>
    </p:spTree>
    <p:extLst>
      <p:ext uri="{BB962C8B-B14F-4D97-AF65-F5344CB8AC3E}">
        <p14:creationId xmlns:p14="http://schemas.microsoft.com/office/powerpoint/2010/main" val="3012066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Langues vivantes </a:t>
            </a:r>
            <a:br>
              <a:rPr lang="fr-FR" dirty="0"/>
            </a:br>
            <a:r>
              <a:rPr lang="fr-FR" dirty="0"/>
              <a:t>Enseignement de spécialité – 1</a:t>
            </a:r>
            <a:r>
              <a:rPr lang="fr-FR" baseline="30000" dirty="0"/>
              <a:t>re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fr-FR" sz="2400" i="1" dirty="0"/>
              <a:t>Les </a:t>
            </a:r>
            <a:r>
              <a:rPr lang="fr-FR" sz="2400" b="1" i="1" dirty="0"/>
              <a:t>thématiques </a:t>
            </a:r>
            <a:r>
              <a:rPr lang="fr-FR" sz="2400" i="1" dirty="0"/>
              <a:t>et les</a:t>
            </a:r>
            <a:r>
              <a:rPr lang="fr-FR" sz="2400" b="1" i="1" dirty="0"/>
              <a:t> œuvres intégrales </a:t>
            </a:r>
            <a:r>
              <a:rPr lang="fr-FR" sz="2400" i="1" dirty="0"/>
              <a:t>à étudier</a:t>
            </a:r>
            <a:r>
              <a:rPr lang="fr-FR" sz="2400" b="1" i="1" dirty="0"/>
              <a:t> </a:t>
            </a:r>
            <a:r>
              <a:rPr lang="fr-FR" sz="2400" i="1" dirty="0"/>
              <a:t>sont </a:t>
            </a:r>
            <a:r>
              <a:rPr lang="fr-FR" sz="2400" b="1" i="1" dirty="0"/>
              <a:t>spécifiques à chaque langue.</a:t>
            </a:r>
          </a:p>
          <a:p>
            <a:r>
              <a:rPr lang="fr-FR" sz="2400" b="1" i="1" dirty="0"/>
              <a:t>Toutes les activités langagières </a:t>
            </a:r>
            <a:r>
              <a:rPr lang="fr-FR" sz="2400" i="1" dirty="0"/>
              <a:t>sont sollicitées: réception, production, interaction, médiation.</a:t>
            </a:r>
          </a:p>
          <a:p>
            <a:r>
              <a:rPr lang="fr-FR" sz="2400" i="1" dirty="0"/>
              <a:t>La </a:t>
            </a:r>
            <a:r>
              <a:rPr lang="fr-FR" sz="2400" b="1" i="1" dirty="0"/>
              <a:t>littérature</a:t>
            </a:r>
            <a:r>
              <a:rPr lang="fr-FR" sz="2400" i="1" dirty="0"/>
              <a:t> est privilégiée, à travers ses différents genres et mouvements.</a:t>
            </a:r>
          </a:p>
          <a:p>
            <a:r>
              <a:rPr lang="fr-FR" sz="2400" i="1" dirty="0"/>
              <a:t>Une large place est accordée aux </a:t>
            </a:r>
            <a:r>
              <a:rPr lang="fr-FR" sz="2400" b="1" i="1" dirty="0"/>
              <a:t>autres formes artistiques, à l’histoire, à la civilisation, et aux enjeux de société passés et présents. </a:t>
            </a:r>
          </a:p>
          <a:p>
            <a:r>
              <a:rPr lang="fr-FR" sz="2400" i="1" dirty="0"/>
              <a:t>Les documents et supports seront </a:t>
            </a:r>
            <a:r>
              <a:rPr lang="fr-FR" sz="2400" b="1" i="1" dirty="0"/>
              <a:t>mis en regard </a:t>
            </a:r>
            <a:r>
              <a:rPr lang="fr-FR" sz="2400" i="1" dirty="0"/>
              <a:t>et </a:t>
            </a:r>
            <a:r>
              <a:rPr lang="fr-FR" sz="2400" b="1" i="1" dirty="0"/>
              <a:t>replacés dans leur contexte </a:t>
            </a:r>
            <a:r>
              <a:rPr lang="fr-FR" sz="2400" i="1" dirty="0"/>
              <a:t>afin de</a:t>
            </a:r>
            <a:r>
              <a:rPr lang="fr-FR" sz="2400" dirty="0"/>
              <a:t> </a:t>
            </a:r>
            <a:r>
              <a:rPr lang="fr-FR" sz="2400" i="1" dirty="0"/>
              <a:t>donner</a:t>
            </a:r>
            <a:r>
              <a:rPr lang="fr-FR" sz="2400" dirty="0"/>
              <a:t> </a:t>
            </a:r>
            <a:r>
              <a:rPr lang="fr-FR" sz="2400" i="1" dirty="0"/>
              <a:t>des </a:t>
            </a:r>
            <a:r>
              <a:rPr lang="fr-FR" sz="2400" b="1" i="1" dirty="0"/>
              <a:t>repères structurants </a:t>
            </a:r>
            <a:r>
              <a:rPr lang="fr-FR" sz="2400" i="1" dirty="0"/>
              <a:t>aux élèves</a:t>
            </a:r>
            <a:r>
              <a:rPr lang="fr-FR" sz="2400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2038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Langues vivantes </a:t>
            </a:r>
            <a:br>
              <a:rPr lang="fr-FR" dirty="0"/>
            </a:br>
            <a:r>
              <a:rPr lang="fr-FR" dirty="0"/>
              <a:t>Enseignement de spécialité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600" b="1" i="1" dirty="0"/>
              <a:t>Choisir</a:t>
            </a:r>
            <a:r>
              <a:rPr lang="fr-FR" sz="2600" i="1" dirty="0"/>
              <a:t> cet enseignement pour:</a:t>
            </a:r>
          </a:p>
          <a:p>
            <a:r>
              <a:rPr lang="fr-FR" sz="2600" i="1" dirty="0"/>
              <a:t>Acquérir</a:t>
            </a:r>
            <a:r>
              <a:rPr lang="fr-FR" sz="2600" b="1" i="1" dirty="0"/>
              <a:t> maîtrise et aisance </a:t>
            </a:r>
            <a:r>
              <a:rPr lang="fr-FR" sz="2600" i="1" dirty="0"/>
              <a:t>grâce à </a:t>
            </a:r>
            <a:r>
              <a:rPr lang="fr-FR" sz="2600" b="1" i="1" dirty="0"/>
              <a:t>une exposition intensifiée à la langue.</a:t>
            </a:r>
          </a:p>
          <a:p>
            <a:r>
              <a:rPr lang="fr-FR" sz="2600" i="1" dirty="0"/>
              <a:t>Découvrir des </a:t>
            </a:r>
            <a:r>
              <a:rPr lang="fr-FR" sz="2600" b="1" i="1" dirty="0"/>
              <a:t>univers singuliers </a:t>
            </a:r>
            <a:r>
              <a:rPr lang="fr-FR" sz="2600" i="1" dirty="0"/>
              <a:t>au travers des thématiques proposées.</a:t>
            </a:r>
          </a:p>
          <a:p>
            <a:r>
              <a:rPr lang="fr-FR" sz="2600" i="1" dirty="0"/>
              <a:t>Développer </a:t>
            </a:r>
            <a:r>
              <a:rPr lang="fr-FR" sz="2600" b="1" i="1" dirty="0"/>
              <a:t>créativité</a:t>
            </a:r>
            <a:r>
              <a:rPr lang="fr-FR" sz="2600" i="1" dirty="0"/>
              <a:t>, </a:t>
            </a:r>
            <a:r>
              <a:rPr lang="fr-FR" sz="2600" b="1" i="1" dirty="0"/>
              <a:t>esprit d’initiative </a:t>
            </a:r>
            <a:r>
              <a:rPr lang="fr-FR" sz="2600" i="1" dirty="0"/>
              <a:t>et </a:t>
            </a:r>
            <a:r>
              <a:rPr lang="fr-FR" sz="2600" b="1" i="1" dirty="0"/>
              <a:t>autonomie </a:t>
            </a:r>
            <a:r>
              <a:rPr lang="fr-FR" sz="2600" i="1" dirty="0"/>
              <a:t>en vue d’une poursuite d’études dans l’enseignement supérieur.</a:t>
            </a:r>
            <a:endParaRPr lang="fr-FR" sz="2600" b="1" i="1" dirty="0"/>
          </a:p>
          <a:p>
            <a:r>
              <a:rPr lang="fr-FR" sz="2600" b="1" i="1" dirty="0"/>
              <a:t>Se préparer à la mobilité </a:t>
            </a:r>
            <a:r>
              <a:rPr lang="fr-FR" sz="2600" i="1" dirty="0"/>
              <a:t>dans un espace européen et international.</a:t>
            </a:r>
          </a:p>
          <a:p>
            <a:endParaRPr lang="fr-FR" i="1" dirty="0"/>
          </a:p>
          <a:p>
            <a:endParaRPr lang="fr-FR" i="1" dirty="0"/>
          </a:p>
          <a:p>
            <a:pPr marL="0" indent="0">
              <a:buNone/>
            </a:pPr>
            <a:endParaRPr lang="fr-FR" i="1" dirty="0"/>
          </a:p>
          <a:p>
            <a:pPr marL="0" indent="0">
              <a:buNone/>
            </a:pP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8183083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360</Words>
  <Application>Microsoft Macintosh PowerPoint</Application>
  <PresentationFormat>Affichage à l'écran (4:3)</PresentationFormat>
  <Paragraphs>29</Paragraphs>
  <Slides>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Thème Office</vt:lpstr>
      <vt:lpstr>Langues vivantes  </vt:lpstr>
      <vt:lpstr>Langues vivantes  Enseignement de spécialité – 1re  Langues, littératures et cultures étrangères</vt:lpstr>
      <vt:lpstr>Langues vivantes  Enseignement de spécialité – 1re </vt:lpstr>
      <vt:lpstr>Langues vivantes  Enseignement de spécialité </vt:lpstr>
    </vt:vector>
  </TitlesOfParts>
  <Company>DSI-Rectorat de Versailles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Langues vivantes</dc:title>
  <dc:creator>Cecile Cazassus</dc:creator>
  <cp:lastModifiedBy>Valérie marchand</cp:lastModifiedBy>
  <cp:revision>15</cp:revision>
  <dcterms:created xsi:type="dcterms:W3CDTF">2019-01-03T18:31:38Z</dcterms:created>
  <dcterms:modified xsi:type="dcterms:W3CDTF">2019-01-15T03:35:10Z</dcterms:modified>
</cp:coreProperties>
</file>