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75" r:id="rId4"/>
    <p:sldId id="270" r:id="rId5"/>
    <p:sldId id="276" r:id="rId6"/>
    <p:sldId id="272" r:id="rId7"/>
    <p:sldId id="273" r:id="rId8"/>
    <p:sldId id="274" r:id="rId9"/>
    <p:sldId id="278" r:id="rId10"/>
    <p:sldId id="267" r:id="rId11"/>
    <p:sldId id="279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68" r:id="rId22"/>
    <p:sldId id="269" r:id="rId23"/>
    <p:sldId id="291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254061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20"/>
    <p:restoredTop sz="62027" autoAdjust="0"/>
  </p:normalViewPr>
  <p:slideViewPr>
    <p:cSldViewPr>
      <p:cViewPr varScale="1">
        <p:scale>
          <a:sx n="68" d="100"/>
          <a:sy n="68" d="100"/>
        </p:scale>
        <p:origin x="34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B296A-2296-43EF-B52F-23A7641A194C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6C0B2-B073-493F-8E21-607A283219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66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EDUCATION%20NATIONALE/RAPPORTS%20IG_INSTITUTIONNELS/Rapport_SVT%20enseign&#233;%20en%20LV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EDUCATION%20NATIONALE/RAPPORTS%20IG_INSTITUTIONNELS/Rapport_SVT%20enseign&#233;%20en%20LV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pid285/bulletin_officiel.html?cid_bo=143919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EDUCATION%20NATIONALE/RAPPORTS%20IG_INSTITUTIONNELS/Rapport_SVT%20enseign&#233;%20en%20LV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6C0B2-B073-493F-8E21-607A283219B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244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hlinkClick r:id="rId3" action="ppaction://hlinkfile"/>
              </a:rPr>
              <a:t>La réflexion sur les spécificités didactiques et pédagogiques d’une DNL</a:t>
            </a:r>
            <a:r>
              <a:rPr lang="fr-FR" dirty="0"/>
              <a:t>: voir dans le rapport IGEN  » 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sciences de la vie et de la Terre, une discipline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enseignée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langue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étrangère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Réforme du</a:t>
            </a:r>
            <a:r>
              <a:rPr lang="fr-FR" baseline="0" dirty="0"/>
              <a:t> collège et Nouveau lycée – nouveaux programmes : place faite à la DNL dans le cycle 4 (EPI), dans le nouveau lycée hors SELO mais également dans le 1</a:t>
            </a:r>
            <a:r>
              <a:rPr lang="fr-FR" baseline="30000" dirty="0"/>
              <a:t>er</a:t>
            </a:r>
            <a:r>
              <a:rPr lang="fr-FR" baseline="0" dirty="0"/>
              <a:t> degré (EMILE / CLIL)</a:t>
            </a:r>
            <a:endParaRPr lang="fr-FR" dirty="0"/>
          </a:p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C129-14B1-4EA4-B6CB-FD52CAF7A41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740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hlinkClick r:id="rId3" action="ppaction://hlinkfile"/>
              </a:rPr>
              <a:t>La réflexion sur les spécificités didactiques et pédagogiques d’une DNL</a:t>
            </a:r>
            <a:r>
              <a:rPr lang="fr-FR" dirty="0"/>
              <a:t>: voir dans le rapport IGEN  » 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sciences de la vie et de la Terre, une discipline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enseignée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langue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étrangère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Réforme du</a:t>
            </a:r>
            <a:r>
              <a:rPr lang="fr-FR" baseline="0" dirty="0"/>
              <a:t> collège et Nouveau lycée – nouveaux programmes : place faite à la DNL dans le cycle 4 (EPI), dans le nouveau lycée hors SELO mais également dans le 1</a:t>
            </a:r>
            <a:r>
              <a:rPr lang="fr-FR" baseline="30000" dirty="0"/>
              <a:t>er</a:t>
            </a:r>
            <a:r>
              <a:rPr lang="fr-FR" baseline="0" dirty="0"/>
              <a:t> degré (EMILE / CLIL)</a:t>
            </a:r>
            <a:endParaRPr lang="fr-FR" dirty="0"/>
          </a:p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C129-14B1-4EA4-B6CB-FD52CAF7A41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02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ARRETE DU 23 DEC 2003 publié au BO n°7 du 12 février 2004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ARRETE DU 27 SEPT 2005 publié au JO du 8 octobre 2005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DE SERVICE N°2004-175 DU 19-10-2004 publiée au BO n°39 du 28 octobre 2004</a:t>
            </a:r>
            <a:endParaRPr lang="fr-FR" dirty="0"/>
          </a:p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C129-14B1-4EA4-B6CB-FD52CAF7A41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91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rapport du jury DNL 2019 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inscrinetpro.siec.education.fr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/data/documents/E248_f25e_Rapport_jury_CC_LVE_session_2019.pdf</a:t>
            </a:r>
          </a:p>
          <a:p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note de service n° 2019-104 du 16-7-2019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hlinkClick r:id="rId3"/>
              </a:rPr>
              <a:t>https://www.education.gouv.fr/pid285/bulletin_officiel.html?cid_bo=143919</a:t>
            </a:r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note a pour objet d'actualiser les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modalités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d'organisation de l'examen visant à l'attribution aux personnels enseignants des premier et second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degrés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relevant du ministre chargé de l'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éducation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nationale et aux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maîtres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contractuels et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agréés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établissements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d'enseignement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privés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sous contrat, d'une certification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complémentaire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telles qu'elles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découlent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l'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arrête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du 23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décembre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2003 modifié successivement par les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arrêtés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27 septembre 2005, du 30 novembre 2009 et du 6 mars 2018. </a:t>
            </a:r>
            <a:endParaRPr lang="fr-FR" dirty="0">
              <a:effectLst/>
            </a:endParaRP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prévoit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pour certains secteurs disciplinaires pour lesquels cet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accès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n'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était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encore mis en œuvre, l'ouverture de l'examen aux enseignants du 1er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Elle vise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également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actualiser et à mieux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définir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attentes des jurys selon les secteurs disciplinaires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concernés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notamment, dans le prolongement du rapport de Chantal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Alex Taylor publié en septembre 2018 et intitulé Propositions pour une meilleure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maîtrise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langues vivantes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étrangères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oser dire le monde, pour le secteur enseignement en langue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étrangère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une discipline non linguistique. </a:t>
            </a:r>
            <a:endParaRPr lang="fr-FR" dirty="0">
              <a:effectLst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se substitue aux notes de service n° 2004-175 du 19 octobre 2004, n° 2009-188 du 17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décembre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2009 et n° 2018-041 du 19 mars 2018, qui sont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abrogées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l'issue de la session de l'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année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 de l'examen.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rappelé́ que l'objectif de cet examen est de permettre à des enseignants de valider des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compétences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particulières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ne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relèvent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nécessairement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champ de leurs concours, et de disposer d'un vivier de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compétences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certains enseignements pour lesquels il n'existe pas de sections de concours de recrutement. </a:t>
            </a:r>
          </a:p>
          <a:p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2° L'enseignement en langue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étrangère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une discipline non linguistique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secteur concerne l'enseignement en langue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étrangère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d'une discipline non linguistique au sein des sections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européennes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langues orientales des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collèges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lycées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des sections binationales et de tout autre dispositif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spécifique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contexte (classes Emile à l'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école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au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collège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exemple) où l'enseignement d'une discipline non linguistique se fait en langue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étrangère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dirty="0">
              <a:effectLst/>
            </a:endParaRPr>
          </a:p>
          <a:p>
            <a:endParaRPr lang="fr-FR" b="1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effectLst/>
            </a:endParaRPr>
          </a:p>
          <a:p>
            <a:endParaRPr lang="fr-FR" dirty="0"/>
          </a:p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C129-14B1-4EA4-B6CB-FD52CAF7A41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718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Travaux et rapports des inspections générales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sciences de la vie et de la Terre, une discipline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enseignée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langue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étrangère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www.education.gouv.fr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/cid79749/les-sciences-de-la-vie-et-de-la-terre-une-discipline-enseignee-en-langue-etrangere.html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L’enseignement des mathématiques en langue étrangère (2010)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L’enseignement des sciences physiques et chimiques en SELO (2008)</a:t>
            </a:r>
            <a:endParaRPr lang="fr-FR" b="0" dirty="0"/>
          </a:p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C129-14B1-4EA4-B6CB-FD52CAF7A41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08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75% des candidats en anglais </a:t>
            </a:r>
          </a:p>
          <a:p>
            <a:r>
              <a:rPr lang="fr-FR" dirty="0"/>
              <a:t>HG = ¼ des candidats</a:t>
            </a:r>
          </a:p>
          <a:p>
            <a:r>
              <a:rPr lang="fr-FR" dirty="0"/>
              <a:t>60% des candidats en HG, maths, SVT et physique-chimie</a:t>
            </a:r>
          </a:p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C129-14B1-4EA4-B6CB-FD52CAF7A41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361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6C0B2-B073-493F-8E21-607A283219B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05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75% des candidats en anglais </a:t>
            </a:r>
          </a:p>
          <a:p>
            <a:r>
              <a:rPr lang="fr-FR" dirty="0"/>
              <a:t>HG = ¼ des candidats</a:t>
            </a:r>
          </a:p>
          <a:p>
            <a:r>
              <a:rPr lang="fr-FR" dirty="0"/>
              <a:t>60% des candidats en HG, maths, SVT et physique-chimie</a:t>
            </a:r>
          </a:p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C129-14B1-4EA4-B6CB-FD52CAF7A41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55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57400-B8E7-1C4F-8A5E-4B928A541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00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3C129-14B1-4EA4-B6CB-FD52CAF7A41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37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57400-B8E7-1C4F-8A5E-4B928A541B8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7400-B8E7-1C4F-8A5E-4B928A541B8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62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57400-B8E7-1C4F-8A5E-4B928A541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91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fr-FR" dirty="0"/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Aujourd’hui 188 lycées proposent des sections européennes (68 LP et 120 LGT).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total : 329 sections européennes dont :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219 dans la voie générale et technologique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110 dans la voie professionnelle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SELO sont réparties comme ceci en département :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Yvelines : GT : 66 ; Pro : 24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Essonne : GT : 48 ; Pro : 25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Hauts-de-Seine : GT : 48 ; Pro : 29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Val d’Oise : GT : 57 ; Pro : 32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langues représentées : anglais, allemand, espagnol, italien, portugais.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Diversité des DNL :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Dans la voie GT : histoire-géographie, physique-chimie, SVT, mathématiques, EPS, SES, management des organisations, sciences de l’ingénieur, ST2I bureautique.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assistons récemment à une augmentation des demandes sur les DNL scientifiques et STMG.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Dans la voie professionnelle : 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la filière industrielle : aéronautique, maintenance des véhicules automobiles, topographie, électrotechnique, génie construction, assistant architecte, électronique et génie civil/électrique/industriel/mécanique, technicien du bâtiment/organisation et réalisation gros œuvre ;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la filière tertiaire : gestion-administration, ARCU (accueil relations clients-usagers), hôtellerie-restauration, commerce, vente, logistique/transports, service commercialisation OPC ;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         Dans la filière arts : communication visuelle.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la voie professionnelle, l’évolution notable s’est faite surtout sur les sections industrielles. La DNL commerce est souvent associée à d’autres DNL comme ARCU et vente (on parle alors d’extension d’une SELO). 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C129-14B1-4EA4-B6CB-FD52CAF7A41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02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C129-14B1-4EA4-B6CB-FD52CAF7A41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903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hlinkClick r:id="rId3" action="ppaction://hlinkfile"/>
              </a:rPr>
              <a:t>La réflexion sur les spécificités didactiques et pédagogiques d’une DNL</a:t>
            </a:r>
            <a:r>
              <a:rPr lang="fr-FR" dirty="0"/>
              <a:t>: voir dans le rapport IGEN  » 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sciences de la vie et de la Terre, une discipline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enseignée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langue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étrangère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Réforme du</a:t>
            </a:r>
            <a:r>
              <a:rPr lang="fr-FR" baseline="0" dirty="0"/>
              <a:t> collège et Nouveau lycée – nouveaux programmes : place faite à la DNL dans le cycle 4 (EPI), dans le nouveau lycée hors SELO mais également dans le 1</a:t>
            </a:r>
            <a:r>
              <a:rPr lang="fr-FR" baseline="30000" dirty="0"/>
              <a:t>er</a:t>
            </a:r>
            <a:r>
              <a:rPr lang="fr-FR" baseline="0" dirty="0"/>
              <a:t> degré (EMILE / CLIL)</a:t>
            </a:r>
            <a:endParaRPr lang="fr-FR" dirty="0"/>
          </a:p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C129-14B1-4EA4-B6CB-FD52CAF7A41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21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EC7F-7DA3-4613-AFDD-25D24B0041B4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7FD7-3839-4270-9FE7-3FC2C5315A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EC7F-7DA3-4613-AFDD-25D24B0041B4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7FD7-3839-4270-9FE7-3FC2C5315A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EC7F-7DA3-4613-AFDD-25D24B0041B4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7FD7-3839-4270-9FE7-3FC2C5315A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909183"/>
      </p:ext>
    </p:extLst>
  </p:cSld>
  <p:clrMapOvr>
    <a:masterClrMapping/>
  </p:clrMapOvr>
  <p:transition spd="med">
    <p:pull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1028B-603F-1645-9B57-2C64824DE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2558DA-0780-CF4B-9842-F8025C5C1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63C159-E167-2F49-89C6-4C4B01E8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B4E4-B098-DD4D-BC27-FF1DB6C4D73E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90F036-D5D6-524F-A2D3-560DA551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FC095A-2EB1-1346-8C1D-674650D0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DB89-978C-5B49-8A0F-812ED93904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0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49566-B33F-A64B-804C-53532DA7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D53C15-44AE-7441-8169-36940DE8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1DE895-E931-E04E-8363-82DE3350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B4E4-B098-DD4D-BC27-FF1DB6C4D73E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4F78A3-C653-3744-B68B-9D89F8F4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E012BB-11E0-C44E-B86B-39FFE183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DB89-978C-5B49-8A0F-812ED93904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877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E1927-84A2-8048-8E78-4B47EB51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F1D408-B388-5D47-9592-4897D84C9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1A1295-C726-A849-9F6A-5FB902E6E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B4E4-B098-DD4D-BC27-FF1DB6C4D73E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B90D8C-15D7-4148-AE71-E670E8BC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825530-E027-6144-A5B3-4C933F28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DB89-978C-5B49-8A0F-812ED93904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85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FE044-5752-D446-9DC7-A8639D5B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CC28A9-5F66-B846-9C3F-6B2F34E49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3E5A19-D6A4-E346-AFB8-F9EFD9A0C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227764-EAFE-6844-8FFD-ED034EE1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B4E4-B098-DD4D-BC27-FF1DB6C4D73E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DB085D-6084-E742-BCC0-039B99A2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D90CF8-9AA2-FF43-88E2-05503C26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DB89-978C-5B49-8A0F-812ED93904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545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60699-1CD0-4D47-B601-25FF993D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411666-B15B-2B4E-BCC2-FB99D4FA6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C40C8D-9806-704A-850E-EBD1A1FFB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7C9875C-CCB3-C04A-84DE-8AC336079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E0942D4-310B-8C44-B407-537B6498F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F8FE7B-8B15-BA4B-88A2-39EBF249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B4E4-B098-DD4D-BC27-FF1DB6C4D73E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A6B2FD-4282-7A44-BF72-CC1CE46D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D0E20A-9487-FD44-9A9E-E63D44E9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DB89-978C-5B49-8A0F-812ED93904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492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954DD1-3E03-4C4F-9905-7E35062C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5AE807-1B82-C84C-8EBE-1558B530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B4E4-B098-DD4D-BC27-FF1DB6C4D73E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A00067-707B-3A4A-B220-D92ACAF0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882D10-4251-554C-BC66-44D39261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DB89-978C-5B49-8A0F-812ED93904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05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E2A1F5-2BCC-5D42-BBDC-06B91466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B4E4-B098-DD4D-BC27-FF1DB6C4D73E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2B1613-316A-1C4D-86C1-FEA3335C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8194AC-1D53-F242-8803-757EF0E3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DB89-978C-5B49-8A0F-812ED93904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EC7F-7DA3-4613-AFDD-25D24B0041B4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7FD7-3839-4270-9FE7-3FC2C5315A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E71304-386B-AB4B-8DD7-F88FF7CC0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CE75A2-F978-9F47-9610-301884569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98A24F-8B8A-AE41-BF12-85A1EC9E0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C0CBBF-8B89-3442-9210-3D7BB0A9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B4E4-B098-DD4D-BC27-FF1DB6C4D73E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740FD8-1FF7-F641-9A22-B891D11FD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BCF5F7-C65C-C948-9D95-2350B8BA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DB89-978C-5B49-8A0F-812ED93904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811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409E8-7148-914C-8E88-1CF9F026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5F821C5-C2BA-1741-B6C3-5A5DCE69D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E66103-E98C-A445-84F1-D0E9A1C21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D65C40-7E26-0E4B-8691-78FB150D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B4E4-B098-DD4D-BC27-FF1DB6C4D73E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CDBAB2-3A18-8341-A696-424406F1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F8D925-704B-A840-9AAB-262B4F9E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DB89-978C-5B49-8A0F-812ED93904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258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F46E0E-4A86-7A4D-B27C-563841BF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953976-D546-724F-81BD-AF93417E0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F14117-D64F-6843-8AB5-AC9230A4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B4E4-B098-DD4D-BC27-FF1DB6C4D73E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CD0120-5387-3543-8C7A-E35CD9D8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46196B-F16F-DC4E-99F0-E1196443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DB89-978C-5B49-8A0F-812ED93904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077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54A2C0E-D294-AC4E-A2F3-6CBC41044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8D6EFB-14E4-0147-B39C-AA73A4FB3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4AC2C4-45AB-DE45-98B9-953EEB1A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B4E4-B098-DD4D-BC27-FF1DB6C4D73E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A8C33A-7BC7-C548-8AD9-F405585C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50C6B8-683C-FB4D-B79D-955F4710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DB89-978C-5B49-8A0F-812ED93904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353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480729"/>
      </p:ext>
    </p:extLst>
  </p:cSld>
  <p:clrMapOvr>
    <a:masterClrMapping/>
  </p:clrMapOvr>
  <p:transition spd="med">
    <p:pull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EC7F-7DA3-4613-AFDD-25D24B0041B4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7FD7-3839-4270-9FE7-3FC2C5315A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EC7F-7DA3-4613-AFDD-25D24B0041B4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7FD7-3839-4270-9FE7-3FC2C5315A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EC7F-7DA3-4613-AFDD-25D24B0041B4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7FD7-3839-4270-9FE7-3FC2C5315A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EC7F-7DA3-4613-AFDD-25D24B0041B4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7FD7-3839-4270-9FE7-3FC2C5315A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EC7F-7DA3-4613-AFDD-25D24B0041B4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7FD7-3839-4270-9FE7-3FC2C5315A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EC7F-7DA3-4613-AFDD-25D24B0041B4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7FD7-3839-4270-9FE7-3FC2C5315A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EC7F-7DA3-4613-AFDD-25D24B0041B4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7FD7-3839-4270-9FE7-3FC2C5315A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EC7F-7DA3-4613-AFDD-25D24B0041B4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17FD7-3839-4270-9FE7-3FC2C5315A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3B4CBB-1F95-D14A-9B00-0AAEE1A6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DA1C7C-84E1-AA4A-B67E-8AE348962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7BC5C8-6B27-A44A-A07B-CF49A2894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9B4E4-B098-DD4D-BC27-FF1DB6C4D73E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89A24C-7EA6-3B4F-8478-75493CA2B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02D67C-0A59-7E41-A1BA-8FDE7FB7E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7DB89-978C-5B49-8A0F-812ED93904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tranet.ac-versailles.fr/siiprien/accueil.php?page=etablissement&amp;id_etab=0782546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ac-versailles.fr/siiprien/accueil.php?page=etablissement&amp;id_etab=0782546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ac-versailles.fr/siiprien/accueil.php?page=etablissement&amp;id_etab=0782546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crinetpro.siec.education.fr/index/description?exa=24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tranet.ac-versailles.fr/siiprien/accueil.php?page=etablissement&amp;id_etab=0782546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ac-versailles.fr/siiprien/accueil.php?page=etablissement&amp;id_etab=0782546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ac-versailles.fr/siiprien/accueil.php?page=etablissement&amp;id_etab=0782546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ac-versailles.fr/siiprien/accueil.php?page=etablissement&amp;id_etab=0782546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ac-versailles.fr/siiprien/accueil.php?page=etablissement&amp;id_etab=0782546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-versailles.fr/cid108484/sections-a-ouverture-linguistique-europeenne-et-international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314654"/>
            <a:ext cx="6552728" cy="3708412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bg2">
                    <a:lumMod val="50000"/>
                  </a:schemeClr>
                </a:solidFill>
              </a:rPr>
              <a:t>Présentation de la certification complémentaire, enseignement 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d’une</a:t>
            </a:r>
            <a:r>
              <a:rPr lang="fr-FR" sz="4000" dirty="0">
                <a:solidFill>
                  <a:schemeClr val="bg2">
                    <a:lumMod val="50000"/>
                  </a:schemeClr>
                </a:solidFill>
              </a:rPr>
              <a:t> discipline en langue vivante étrangère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4365104"/>
            <a:ext cx="7488832" cy="2268252"/>
          </a:xfrm>
        </p:spPr>
        <p:txBody>
          <a:bodyPr>
            <a:noAutofit/>
          </a:bodyPr>
          <a:lstStyle/>
          <a:p>
            <a:r>
              <a:rPr lang="fr-FR" sz="1600" dirty="0"/>
              <a:t>Académie de Versailles</a:t>
            </a:r>
          </a:p>
          <a:p>
            <a:r>
              <a:rPr lang="fr-FR" sz="1600" dirty="0"/>
              <a:t>13 novembre 2019</a:t>
            </a:r>
          </a:p>
          <a:p>
            <a:endParaRPr lang="fr-FR" sz="1600" dirty="0"/>
          </a:p>
          <a:p>
            <a:r>
              <a:rPr lang="fr-FR" sz="1600" dirty="0">
                <a:solidFill>
                  <a:schemeClr val="tx1"/>
                </a:solidFill>
              </a:rPr>
              <a:t>Emmanuelle Le Flem, CMI histoire-géographie</a:t>
            </a:r>
          </a:p>
          <a:p>
            <a:r>
              <a:rPr lang="fr-FR" sz="1600" dirty="0">
                <a:solidFill>
                  <a:schemeClr val="tx1"/>
                </a:solidFill>
              </a:rPr>
              <a:t>Dominique Noisette, IA-IPR physique-chimie</a:t>
            </a:r>
          </a:p>
          <a:p>
            <a:r>
              <a:rPr lang="fr-FR" sz="1600" dirty="0">
                <a:solidFill>
                  <a:schemeClr val="tx1"/>
                </a:solidFill>
              </a:rPr>
              <a:t>Laurent Bergez, IA-IPR anglais</a:t>
            </a:r>
          </a:p>
          <a:p>
            <a:r>
              <a:rPr lang="fr-FR" sz="1600" dirty="0">
                <a:solidFill>
                  <a:schemeClr val="tx1"/>
                </a:solidFill>
              </a:rPr>
              <a:t>Françoise Parillaud, IA-IPR d’anglais</a:t>
            </a:r>
          </a:p>
          <a:p>
            <a:r>
              <a:rPr lang="fr-FR" sz="1600" dirty="0">
                <a:solidFill>
                  <a:schemeClr val="tx1"/>
                </a:solidFill>
              </a:rPr>
              <a:t>Elisabeth Thomas, IA-IPR allemand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520788"/>
            <a:ext cx="2060395" cy="12961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85A1B4-B477-0849-9C40-65F26B112E8E}"/>
              </a:ext>
            </a:extLst>
          </p:cNvPr>
          <p:cNvSpPr/>
          <p:nvPr/>
        </p:nvSpPr>
        <p:spPr>
          <a:xfrm>
            <a:off x="650387" y="692697"/>
            <a:ext cx="3288875" cy="46385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994203"/>
            <a:ext cx="2625976" cy="3697685"/>
          </a:xfrm>
        </p:spPr>
        <p:txBody>
          <a:bodyPr>
            <a:normAutofit/>
          </a:bodyPr>
          <a:lstStyle/>
          <a:p>
            <a:pPr algn="r"/>
            <a:r>
              <a:rPr lang="fr-FR" sz="2775" dirty="0">
                <a:solidFill>
                  <a:schemeClr val="bg1"/>
                </a:solidFill>
              </a:rPr>
              <a:t>Les sections européennes et de langues orientales  dans l’académie</a:t>
            </a:r>
            <a:endParaRPr lang="fr-FR" sz="277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404664"/>
            <a:ext cx="3906582" cy="5760639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  <a:latin typeface="+mj-lt"/>
                <a:cs typeface="Calibri"/>
              </a:rPr>
              <a:t>188</a:t>
            </a:r>
            <a:r>
              <a:rPr lang="fr-FR" sz="1800" dirty="0">
                <a:latin typeface="+mj-lt"/>
                <a:cs typeface="Calibri"/>
              </a:rPr>
              <a:t> lycées proposent des sections européennes (68 LP et 120 LGT)</a:t>
            </a:r>
          </a:p>
          <a:p>
            <a:pPr marL="0" indent="0">
              <a:buNone/>
            </a:pPr>
            <a:endParaRPr lang="fr-FR" sz="1800" dirty="0">
              <a:latin typeface="+mj-lt"/>
              <a:cs typeface="Calibri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  <a:latin typeface="+mj-lt"/>
                <a:cs typeface="Calibri"/>
              </a:rPr>
              <a:t>329</a:t>
            </a:r>
            <a:r>
              <a:rPr lang="fr-FR" sz="1800" dirty="0">
                <a:latin typeface="+mj-lt"/>
                <a:cs typeface="Calibri"/>
              </a:rPr>
              <a:t> sections européennes</a:t>
            </a:r>
          </a:p>
          <a:p>
            <a:pPr lvl="1"/>
            <a:r>
              <a:rPr lang="fr-FR" sz="1800" dirty="0">
                <a:solidFill>
                  <a:schemeClr val="tx2"/>
                </a:solidFill>
                <a:latin typeface="+mj-lt"/>
                <a:cs typeface="Calibri"/>
              </a:rPr>
              <a:t>219</a:t>
            </a:r>
            <a:r>
              <a:rPr lang="fr-FR" sz="1400" dirty="0">
                <a:solidFill>
                  <a:schemeClr val="tx2"/>
                </a:solidFill>
                <a:latin typeface="+mj-lt"/>
                <a:cs typeface="Calibri"/>
              </a:rPr>
              <a:t> </a:t>
            </a:r>
            <a:r>
              <a:rPr lang="fr-FR" sz="1400" dirty="0">
                <a:latin typeface="+mj-lt"/>
                <a:cs typeface="Calibri"/>
              </a:rPr>
              <a:t>en séries générales et technologiques</a:t>
            </a:r>
          </a:p>
          <a:p>
            <a:pPr lvl="1"/>
            <a:r>
              <a:rPr lang="fr-FR" sz="1800" dirty="0">
                <a:solidFill>
                  <a:schemeClr val="tx2"/>
                </a:solidFill>
                <a:latin typeface="+mj-lt"/>
                <a:cs typeface="Calibri"/>
              </a:rPr>
              <a:t>110</a:t>
            </a:r>
            <a:r>
              <a:rPr lang="fr-FR" sz="1400" dirty="0">
                <a:latin typeface="+mj-lt"/>
                <a:cs typeface="Calibri"/>
              </a:rPr>
              <a:t> en séries professionnelles</a:t>
            </a:r>
          </a:p>
          <a:p>
            <a:endParaRPr lang="fr-FR" sz="1800" dirty="0">
              <a:latin typeface="+mj-lt"/>
              <a:cs typeface="Calibri"/>
            </a:endParaRPr>
          </a:p>
          <a:p>
            <a:r>
              <a:rPr lang="fr-FR" sz="1800" dirty="0">
                <a:latin typeface="+mj-lt"/>
                <a:cs typeface="Calibri"/>
              </a:rPr>
              <a:t>Une grande diversité de langues et de DNL</a:t>
            </a:r>
          </a:p>
          <a:p>
            <a:pPr marL="0" indent="0">
              <a:buNone/>
            </a:pPr>
            <a:endParaRPr lang="fr-FR" sz="1800" dirty="0">
              <a:latin typeface="+mj-lt"/>
              <a:cs typeface="Calibri"/>
            </a:endParaRPr>
          </a:p>
          <a:p>
            <a:r>
              <a:rPr lang="fr-FR" sz="1800" dirty="0">
                <a:latin typeface="+mj-lt"/>
                <a:cs typeface="Calibri"/>
              </a:rPr>
              <a:t>5 langues représentées</a:t>
            </a:r>
          </a:p>
          <a:p>
            <a:pPr marL="0" indent="0">
              <a:buNone/>
            </a:pPr>
            <a:endParaRPr lang="fr-FR" sz="1800" dirty="0">
              <a:latin typeface="+mj-lt"/>
              <a:cs typeface="Calibri"/>
            </a:endParaRPr>
          </a:p>
          <a:p>
            <a:r>
              <a:rPr lang="fr-FR" sz="1800" dirty="0">
                <a:latin typeface="+mj-lt"/>
                <a:cs typeface="Calibri"/>
              </a:rPr>
              <a:t>Une vingtaine de disciplines</a:t>
            </a:r>
          </a:p>
          <a:p>
            <a:endParaRPr lang="fr-FR" sz="1800" dirty="0">
              <a:latin typeface="+mj-lt"/>
              <a:cs typeface="Calibri"/>
            </a:endParaRPr>
          </a:p>
        </p:txBody>
      </p:sp>
      <p:sp>
        <p:nvSpPr>
          <p:cNvPr id="7" name="Freeform 31">
            <a:extLst>
              <a:ext uri="{FF2B5EF4-FFF2-40B4-BE49-F238E27FC236}">
                <a16:creationId xmlns:a16="http://schemas.microsoft.com/office/drawing/2014/main" id="{733BB083-E8F9-9F47-BB15-774896A22BC0}"/>
              </a:ext>
            </a:extLst>
          </p:cNvPr>
          <p:cNvSpPr>
            <a:spLocks/>
          </p:cNvSpPr>
          <p:nvPr/>
        </p:nvSpPr>
        <p:spPr bwMode="auto">
          <a:xfrm>
            <a:off x="1560858" y="1454790"/>
            <a:ext cx="733967" cy="838533"/>
          </a:xfrm>
          <a:custGeom>
            <a:avLst/>
            <a:gdLst>
              <a:gd name="T0" fmla="*/ 191 w 240"/>
              <a:gd name="T1" fmla="*/ 0 h 247"/>
              <a:gd name="T2" fmla="*/ 49 w 240"/>
              <a:gd name="T3" fmla="*/ 0 h 247"/>
              <a:gd name="T4" fmla="*/ 0 w 240"/>
              <a:gd name="T5" fmla="*/ 49 h 247"/>
              <a:gd name="T6" fmla="*/ 0 w 240"/>
              <a:gd name="T7" fmla="*/ 129 h 247"/>
              <a:gd name="T8" fmla="*/ 49 w 240"/>
              <a:gd name="T9" fmla="*/ 178 h 247"/>
              <a:gd name="T10" fmla="*/ 57 w 240"/>
              <a:gd name="T11" fmla="*/ 178 h 247"/>
              <a:gd name="T12" fmla="*/ 32 w 240"/>
              <a:gd name="T13" fmla="*/ 245 h 247"/>
              <a:gd name="T14" fmla="*/ 121 w 240"/>
              <a:gd name="T15" fmla="*/ 178 h 247"/>
              <a:gd name="T16" fmla="*/ 191 w 240"/>
              <a:gd name="T17" fmla="*/ 178 h 247"/>
              <a:gd name="T18" fmla="*/ 240 w 240"/>
              <a:gd name="T19" fmla="*/ 129 h 247"/>
              <a:gd name="T20" fmla="*/ 240 w 240"/>
              <a:gd name="T21" fmla="*/ 49 h 247"/>
              <a:gd name="T22" fmla="*/ 191 w 240"/>
              <a:gd name="T23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0" h="247">
                <a:moveTo>
                  <a:pt x="191" y="0"/>
                </a:moveTo>
                <a:cubicBezTo>
                  <a:pt x="49" y="0"/>
                  <a:pt x="49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56"/>
                  <a:pt x="22" y="178"/>
                  <a:pt x="49" y="178"/>
                </a:cubicBezTo>
                <a:cubicBezTo>
                  <a:pt x="57" y="178"/>
                  <a:pt x="57" y="178"/>
                  <a:pt x="57" y="178"/>
                </a:cubicBezTo>
                <a:cubicBezTo>
                  <a:pt x="49" y="198"/>
                  <a:pt x="31" y="247"/>
                  <a:pt x="32" y="245"/>
                </a:cubicBezTo>
                <a:cubicBezTo>
                  <a:pt x="32" y="244"/>
                  <a:pt x="97" y="196"/>
                  <a:pt x="121" y="178"/>
                </a:cubicBezTo>
                <a:cubicBezTo>
                  <a:pt x="191" y="178"/>
                  <a:pt x="191" y="178"/>
                  <a:pt x="191" y="178"/>
                </a:cubicBezTo>
                <a:cubicBezTo>
                  <a:pt x="218" y="178"/>
                  <a:pt x="240" y="156"/>
                  <a:pt x="240" y="129"/>
                </a:cubicBezTo>
                <a:cubicBezTo>
                  <a:pt x="240" y="49"/>
                  <a:pt x="240" y="49"/>
                  <a:pt x="240" y="49"/>
                </a:cubicBezTo>
                <a:cubicBezTo>
                  <a:pt x="240" y="22"/>
                  <a:pt x="218" y="0"/>
                  <a:pt x="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1620" dirty="0"/>
          </a:p>
        </p:txBody>
      </p:sp>
      <p:sp>
        <p:nvSpPr>
          <p:cNvPr id="8" name="Freeform 32">
            <a:extLst>
              <a:ext uri="{FF2B5EF4-FFF2-40B4-BE49-F238E27FC236}">
                <a16:creationId xmlns:a16="http://schemas.microsoft.com/office/drawing/2014/main" id="{2F5C8ED4-2145-324E-9EBF-5C33E99ABC74}"/>
              </a:ext>
            </a:extLst>
          </p:cNvPr>
          <p:cNvSpPr>
            <a:spLocks/>
          </p:cNvSpPr>
          <p:nvPr/>
        </p:nvSpPr>
        <p:spPr bwMode="auto">
          <a:xfrm>
            <a:off x="2081754" y="1421894"/>
            <a:ext cx="529440" cy="686072"/>
          </a:xfrm>
          <a:custGeom>
            <a:avLst/>
            <a:gdLst>
              <a:gd name="T0" fmla="*/ 133 w 173"/>
              <a:gd name="T1" fmla="*/ 0 h 202"/>
              <a:gd name="T2" fmla="*/ 18 w 173"/>
              <a:gd name="T3" fmla="*/ 0 h 202"/>
              <a:gd name="T4" fmla="*/ 0 w 173"/>
              <a:gd name="T5" fmla="*/ 5 h 202"/>
              <a:gd name="T6" fmla="*/ 33 w 173"/>
              <a:gd name="T7" fmla="*/ 5 h 202"/>
              <a:gd name="T8" fmla="*/ 89 w 173"/>
              <a:gd name="T9" fmla="*/ 61 h 202"/>
              <a:gd name="T10" fmla="*/ 89 w 173"/>
              <a:gd name="T11" fmla="*/ 151 h 202"/>
              <a:gd name="T12" fmla="*/ 89 w 173"/>
              <a:gd name="T13" fmla="*/ 156 h 202"/>
              <a:gd name="T14" fmla="*/ 148 w 173"/>
              <a:gd name="T15" fmla="*/ 201 h 202"/>
              <a:gd name="T16" fmla="*/ 127 w 173"/>
              <a:gd name="T17" fmla="*/ 145 h 202"/>
              <a:gd name="T18" fmla="*/ 133 w 173"/>
              <a:gd name="T19" fmla="*/ 145 h 202"/>
              <a:gd name="T20" fmla="*/ 173 w 173"/>
              <a:gd name="T21" fmla="*/ 105 h 202"/>
              <a:gd name="T22" fmla="*/ 173 w 173"/>
              <a:gd name="T23" fmla="*/ 41 h 202"/>
              <a:gd name="T24" fmla="*/ 133 w 173"/>
              <a:gd name="T25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3" h="202">
                <a:moveTo>
                  <a:pt x="133" y="0"/>
                </a:moveTo>
                <a:cubicBezTo>
                  <a:pt x="18" y="0"/>
                  <a:pt x="18" y="0"/>
                  <a:pt x="18" y="0"/>
                </a:cubicBezTo>
                <a:cubicBezTo>
                  <a:pt x="11" y="0"/>
                  <a:pt x="5" y="2"/>
                  <a:pt x="0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64" y="5"/>
                  <a:pt x="89" y="30"/>
                  <a:pt x="89" y="61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89" y="153"/>
                  <a:pt x="89" y="154"/>
                  <a:pt x="89" y="156"/>
                </a:cubicBezTo>
                <a:cubicBezTo>
                  <a:pt x="113" y="174"/>
                  <a:pt x="148" y="200"/>
                  <a:pt x="148" y="201"/>
                </a:cubicBezTo>
                <a:cubicBezTo>
                  <a:pt x="148" y="202"/>
                  <a:pt x="133" y="162"/>
                  <a:pt x="127" y="145"/>
                </a:cubicBezTo>
                <a:cubicBezTo>
                  <a:pt x="133" y="145"/>
                  <a:pt x="133" y="145"/>
                  <a:pt x="133" y="145"/>
                </a:cubicBezTo>
                <a:cubicBezTo>
                  <a:pt x="155" y="145"/>
                  <a:pt x="173" y="127"/>
                  <a:pt x="173" y="105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73" y="18"/>
                  <a:pt x="155" y="0"/>
                  <a:pt x="1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1620" dirty="0"/>
          </a:p>
        </p:txBody>
      </p:sp>
      <p:sp>
        <p:nvSpPr>
          <p:cNvPr id="9" name="ZoneTexte 8"/>
          <p:cNvSpPr txBox="1"/>
          <p:nvPr/>
        </p:nvSpPr>
        <p:spPr>
          <a:xfrm>
            <a:off x="467544" y="5815802"/>
            <a:ext cx="82089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Création des sections européennes en 1992 (BO n°33 du 3 septembre 1992)</a:t>
            </a:r>
          </a:p>
        </p:txBody>
      </p:sp>
    </p:spTree>
    <p:extLst>
      <p:ext uri="{BB962C8B-B14F-4D97-AF65-F5344CB8AC3E}">
        <p14:creationId xmlns:p14="http://schemas.microsoft.com/office/powerpoint/2010/main" val="108791231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8303A423-2334-E94A-A129-4F4584517EBB}"/>
              </a:ext>
            </a:extLst>
          </p:cNvPr>
          <p:cNvSpPr/>
          <p:nvPr/>
        </p:nvSpPr>
        <p:spPr>
          <a:xfrm>
            <a:off x="152639" y="2707236"/>
            <a:ext cx="1379522" cy="13795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B756959-F8D8-6C41-82D2-6291D7F563F4}"/>
              </a:ext>
            </a:extLst>
          </p:cNvPr>
          <p:cNvSpPr/>
          <p:nvPr/>
        </p:nvSpPr>
        <p:spPr>
          <a:xfrm>
            <a:off x="1989148" y="2707236"/>
            <a:ext cx="1379522" cy="13795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339F473-CE8A-7149-A7AE-9D196861D85B}"/>
              </a:ext>
            </a:extLst>
          </p:cNvPr>
          <p:cNvSpPr/>
          <p:nvPr/>
        </p:nvSpPr>
        <p:spPr>
          <a:xfrm>
            <a:off x="3825658" y="2733534"/>
            <a:ext cx="1379522" cy="13795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B9E1D07-4AA4-AC41-AC61-4E1432F522DC}"/>
              </a:ext>
            </a:extLst>
          </p:cNvPr>
          <p:cNvSpPr/>
          <p:nvPr/>
        </p:nvSpPr>
        <p:spPr>
          <a:xfrm>
            <a:off x="5662167" y="2733534"/>
            <a:ext cx="1379522" cy="13795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1DBF0B0-6134-474A-845B-7197CBA33CF5}"/>
              </a:ext>
            </a:extLst>
          </p:cNvPr>
          <p:cNvSpPr/>
          <p:nvPr/>
        </p:nvSpPr>
        <p:spPr>
          <a:xfrm>
            <a:off x="7498676" y="2733534"/>
            <a:ext cx="1379522" cy="13795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7E09F3A-D592-3248-8B00-B8B4E0E64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98" y="2977395"/>
            <a:ext cx="839203" cy="83920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FB3EF83-EF2F-9D41-8649-2297E7BC5C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60" y="3017146"/>
            <a:ext cx="812297" cy="81229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5138F77-E783-5749-B713-40C0CBA4C7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932" y="3033307"/>
            <a:ext cx="748010" cy="7480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BE003C0-A4CF-5E4C-89ED-67213A5B86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500" y="2974221"/>
            <a:ext cx="876278" cy="87627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569F9D3-9AAD-384B-A5EF-B577D8DD65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454" y="3055646"/>
            <a:ext cx="861133" cy="861133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480FBEEF-784A-D243-A412-D192078367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bg2">
                    <a:lumMod val="50000"/>
                  </a:schemeClr>
                </a:solidFill>
              </a:rPr>
              <a:t>Pourquoi enseigner une discipline/un champ disciplinaire  en langue vivante étrangère?</a:t>
            </a:r>
          </a:p>
        </p:txBody>
      </p:sp>
    </p:spTree>
    <p:extLst>
      <p:ext uri="{BB962C8B-B14F-4D97-AF65-F5344CB8AC3E}">
        <p14:creationId xmlns:p14="http://schemas.microsoft.com/office/powerpoint/2010/main" val="352378512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27250-1F46-0B48-846C-975CD260721D}"/>
              </a:ext>
            </a:extLst>
          </p:cNvPr>
          <p:cNvSpPr/>
          <p:nvPr/>
        </p:nvSpPr>
        <p:spPr>
          <a:xfrm>
            <a:off x="665419" y="620688"/>
            <a:ext cx="3320337" cy="47105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6529" y="2137817"/>
            <a:ext cx="2429191" cy="3697685"/>
          </a:xfrm>
        </p:spPr>
        <p:txBody>
          <a:bodyPr>
            <a:norm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une plus-value pour les élèves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 </a:t>
            </a:r>
            <a:endParaRPr lang="fr-FR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3683" y="287355"/>
            <a:ext cx="4424891" cy="6309997"/>
          </a:xfrm>
        </p:spPr>
        <p:txBody>
          <a:bodyPr vert="horz" lIns="68580" tIns="34290" rIns="68580" bIns="34290" rtlCol="0" anchor="ctr"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Un contexte différent de celui du cours de LV </a:t>
            </a:r>
          </a:p>
          <a:p>
            <a:pPr marL="457200" lvl="1" indent="0">
              <a:buNone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Des situations de communication variées et concrètes </a:t>
            </a:r>
          </a:p>
          <a:p>
            <a:pPr marL="457200" lvl="1" indent="0">
              <a:buNone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Un transfert qui incite au développement de stratégies de contournement</a:t>
            </a:r>
          </a:p>
          <a:p>
            <a:pPr marL="457200" lvl="1" indent="0">
              <a:buNone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Une autre approche de la discipline via un autre éclairage socio-culturel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D5A57C5-0B30-264A-A916-E54091F0B3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272" y="1642257"/>
            <a:ext cx="1211093" cy="1211093"/>
          </a:xfrm>
          <a:prstGeom prst="rect">
            <a:avLst/>
          </a:prstGeom>
        </p:spPr>
      </p:pic>
      <p:sp>
        <p:nvSpPr>
          <p:cNvPr id="12" name="Rectangle 1">
            <a:hlinkClick r:id="rId4"/>
          </p:cNvPr>
          <p:cNvSpPr>
            <a:spLocks noChangeArrowheads="1"/>
          </p:cNvSpPr>
          <p:nvPr/>
        </p:nvSpPr>
        <p:spPr bwMode="auto">
          <a:xfrm>
            <a:off x="4154401" y="102627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8239952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27250-1F46-0B48-846C-975CD260721D}"/>
              </a:ext>
            </a:extLst>
          </p:cNvPr>
          <p:cNvSpPr/>
          <p:nvPr/>
        </p:nvSpPr>
        <p:spPr>
          <a:xfrm>
            <a:off x="665419" y="620688"/>
            <a:ext cx="3320337" cy="47105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6529" y="2137817"/>
            <a:ext cx="2429191" cy="3697685"/>
          </a:xfrm>
        </p:spPr>
        <p:txBody>
          <a:bodyPr>
            <a:norm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une plus-value pour l’enseignant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 </a:t>
            </a:r>
            <a:endParaRPr lang="fr-FR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3683" y="287355"/>
            <a:ext cx="4424891" cy="6309997"/>
          </a:xfrm>
        </p:spPr>
        <p:txBody>
          <a:bodyPr vert="horz" lIns="68580" tIns="34290" rIns="68580" bIns="34290" rtlCol="0" anchor="ctr"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Des compétences professionnelles enrichies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Un décentrement et une évolution des pratiques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Diversification des pratiques pédagogiques </a:t>
            </a:r>
          </a:p>
          <a:p>
            <a:pPr marL="457200" lvl="1" indent="0">
              <a:buNone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Opportunité de développement professionnel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  <p:sp>
        <p:nvSpPr>
          <p:cNvPr id="12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4154401" y="102627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AA606A-380B-D64C-AC31-C417D3C2D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428" y="1700808"/>
            <a:ext cx="1135743" cy="113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816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27250-1F46-0B48-846C-975CD260721D}"/>
              </a:ext>
            </a:extLst>
          </p:cNvPr>
          <p:cNvSpPr/>
          <p:nvPr/>
        </p:nvSpPr>
        <p:spPr>
          <a:xfrm>
            <a:off x="665419" y="620688"/>
            <a:ext cx="3320337" cy="47105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6529" y="2137817"/>
            <a:ext cx="2429191" cy="3697685"/>
          </a:xfrm>
        </p:spPr>
        <p:txBody>
          <a:bodyPr>
            <a:norm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une plus-value pour l’établissement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 </a:t>
            </a:r>
            <a:endParaRPr lang="fr-FR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3683" y="287355"/>
            <a:ext cx="4668797" cy="6309997"/>
          </a:xfrm>
        </p:spPr>
        <p:txBody>
          <a:bodyPr vert="horz" lIns="68580" tIns="34290" rIns="68580" bIns="34290" rtlCol="0" anchor="ctr"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Ouverture européenne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Interdisciplinarité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Ouverture à la culture de l’autre et approfondissement de la connaissance de sa propre culture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Un enseignement attractif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  <p:sp>
        <p:nvSpPr>
          <p:cNvPr id="12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4154401" y="102627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8F32218-1FAD-CB48-9BEE-1D77F24DD7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533" y="1292691"/>
            <a:ext cx="1344221" cy="13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487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re 1">
            <a:extLst>
              <a:ext uri="{FF2B5EF4-FFF2-40B4-BE49-F238E27FC236}">
                <a16:creationId xmlns:a16="http://schemas.microsoft.com/office/drawing/2014/main" id="{480FBEEF-784A-D243-A412-D192078367AF}"/>
              </a:ext>
            </a:extLst>
          </p:cNvPr>
          <p:cNvSpPr txBox="1">
            <a:spLocks/>
          </p:cNvSpPr>
          <p:nvPr/>
        </p:nvSpPr>
        <p:spPr>
          <a:xfrm>
            <a:off x="323528" y="382437"/>
            <a:ext cx="8329205" cy="64661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La certification complémentaire en LV</a:t>
            </a:r>
          </a:p>
        </p:txBody>
      </p:sp>
      <p:pic>
        <p:nvPicPr>
          <p:cNvPr id="56" name="Picture 5">
            <a:extLst>
              <a:ext uri="{FF2B5EF4-FFF2-40B4-BE49-F238E27FC236}">
                <a16:creationId xmlns:a16="http://schemas.microsoft.com/office/drawing/2014/main" id="{018B46EC-D0DD-9646-BEBD-9112A956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410" y="5888916"/>
            <a:ext cx="3187337" cy="75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13888" b="18056"/>
          <a:stretch/>
        </p:blipFill>
        <p:spPr>
          <a:xfrm>
            <a:off x="35496" y="1412776"/>
            <a:ext cx="9108504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8152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27250-1F46-0B48-846C-975CD260721D}"/>
              </a:ext>
            </a:extLst>
          </p:cNvPr>
          <p:cNvSpPr/>
          <p:nvPr/>
        </p:nvSpPr>
        <p:spPr>
          <a:xfrm>
            <a:off x="400082" y="620688"/>
            <a:ext cx="3320337" cy="47105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6529" y="2137817"/>
            <a:ext cx="2429191" cy="3697685"/>
          </a:xfrm>
        </p:spPr>
        <p:txBody>
          <a:bodyPr>
            <a:norm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Modalités d’inscription</a:t>
            </a:r>
            <a:endParaRPr lang="fr-FR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2167" y="332656"/>
            <a:ext cx="4835689" cy="6336704"/>
          </a:xfrm>
        </p:spPr>
        <p:txBody>
          <a:bodyPr vert="horz" lIns="68580" tIns="34290" rIns="68580" bIns="34290" rtlCol="0" anchor="ctr"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BO du 12 février 2004, du 8 octobre 2005 et BO n°30 du 25 juillet 2019.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Organisation inter-académique  avec le SIEC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Calendrier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 inscription par internet du lundi 14 octobre au vendredi 15 novembre 2019 minuit.</a:t>
            </a:r>
          </a:p>
          <a:p>
            <a:pPr marL="457200" lvl="1" indent="0">
              <a:buNone/>
            </a:pPr>
            <a:r>
              <a:rPr lang="fr-FR" sz="2400" dirty="0">
                <a:hlinkClick r:id="rId3"/>
              </a:rPr>
              <a:t>https://inscrinetpro.siec.education.fr/index/description?exa=248</a:t>
            </a: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envoi du mémoire avant le 17 décembre 2019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épreuve orale : du 24 au 28 février 2020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  <p:sp>
        <p:nvSpPr>
          <p:cNvPr id="12" name="Rectangle 1">
            <a:hlinkClick r:id="rId4"/>
          </p:cNvPr>
          <p:cNvSpPr>
            <a:spLocks noChangeArrowheads="1"/>
          </p:cNvSpPr>
          <p:nvPr/>
        </p:nvSpPr>
        <p:spPr bwMode="auto">
          <a:xfrm>
            <a:off x="4154401" y="102627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F26849A6-CF54-C747-906B-8099AFAB3E41}"/>
              </a:ext>
            </a:extLst>
          </p:cNvPr>
          <p:cNvSpPr>
            <a:spLocks/>
          </p:cNvSpPr>
          <p:nvPr/>
        </p:nvSpPr>
        <p:spPr bwMode="auto">
          <a:xfrm>
            <a:off x="2195736" y="1988840"/>
            <a:ext cx="747449" cy="1069996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62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0853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27250-1F46-0B48-846C-975CD260721D}"/>
              </a:ext>
            </a:extLst>
          </p:cNvPr>
          <p:cNvSpPr/>
          <p:nvPr/>
        </p:nvSpPr>
        <p:spPr>
          <a:xfrm>
            <a:off x="400082" y="620688"/>
            <a:ext cx="3320337" cy="47105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6529" y="2137817"/>
            <a:ext cx="2429191" cy="3697685"/>
          </a:xfrm>
        </p:spPr>
        <p:txBody>
          <a:bodyPr>
            <a:norm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Les modalités de la certification</a:t>
            </a:r>
            <a:endParaRPr lang="fr-FR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2167" y="260648"/>
            <a:ext cx="4835689" cy="6768752"/>
          </a:xfrm>
        </p:spPr>
        <p:txBody>
          <a:bodyPr vert="horz" lIns="68580" tIns="34290" rIns="68580" bIns="34290" rtlCol="0" anchor="ctr"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BO n°30 du 25 juillet 2019 note de service 2019-104 et le rapport du jury publié chaque année sur le site du SIEC</a:t>
            </a:r>
          </a:p>
          <a:p>
            <a:pPr marL="457200" lvl="1" indent="0">
              <a:buNone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Le mémoire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L’épreuve orale devant un jury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000" dirty="0"/>
              <a:t>1ère partie en langue étrangère (20 minutes)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sz="1600" dirty="0"/>
              <a:t>10 minutes de présentation du candidat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sz="1600" dirty="0"/>
              <a:t>10 minutes de questions du jury</a:t>
            </a:r>
          </a:p>
          <a:p>
            <a:pPr marL="457200" lvl="1" indent="0">
              <a:buNone/>
            </a:pPr>
            <a:endParaRPr lang="fr-FR" sz="2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000" dirty="0"/>
              <a:t> 2ème partie en français : 10 minutes de questions du jury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  <p:sp>
        <p:nvSpPr>
          <p:cNvPr id="12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4154401" y="102627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F26849A6-CF54-C747-906B-8099AFAB3E41}"/>
              </a:ext>
            </a:extLst>
          </p:cNvPr>
          <p:cNvSpPr>
            <a:spLocks/>
          </p:cNvSpPr>
          <p:nvPr/>
        </p:nvSpPr>
        <p:spPr bwMode="auto">
          <a:xfrm>
            <a:off x="2195736" y="1988840"/>
            <a:ext cx="747449" cy="1069996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62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458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27250-1F46-0B48-846C-975CD260721D}"/>
              </a:ext>
            </a:extLst>
          </p:cNvPr>
          <p:cNvSpPr/>
          <p:nvPr/>
        </p:nvSpPr>
        <p:spPr>
          <a:xfrm>
            <a:off x="400082" y="620688"/>
            <a:ext cx="3320337" cy="47105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6529" y="2137817"/>
            <a:ext cx="2429191" cy="3697685"/>
          </a:xfrm>
        </p:spPr>
        <p:txBody>
          <a:bodyPr>
            <a:norm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Les critères d’évaluation</a:t>
            </a:r>
            <a:endParaRPr lang="fr-FR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4510" y="116632"/>
            <a:ext cx="5082321" cy="6741368"/>
          </a:xfrm>
        </p:spPr>
        <p:txBody>
          <a:bodyPr vert="horz" lIns="68580" tIns="34290" rIns="68580" bIns="34290" rtlCol="0" anchor="ctr"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La maîtrise de la langue étrangère (niveau B2 du CECRL)</a:t>
            </a:r>
          </a:p>
          <a:p>
            <a:pPr marL="457200" lvl="1" indent="0">
              <a:buNone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La réflexion sur les spécificités didactiques et pédagogiques d’une DNL</a:t>
            </a:r>
          </a:p>
          <a:p>
            <a:pPr marL="457200" lvl="1" indent="0">
              <a:buNone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La connaissance du cadre institutionnel</a:t>
            </a:r>
          </a:p>
          <a:p>
            <a:pPr marL="457200" lvl="1" indent="0">
              <a:buNone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La réflexion sur l’enjeu du </a:t>
            </a:r>
            <a:r>
              <a:rPr lang="fr-FR" sz="2400" dirty="0" err="1"/>
              <a:t>bi-culturalisme</a:t>
            </a:r>
            <a:r>
              <a:rPr lang="fr-FR" sz="2400" dirty="0"/>
              <a:t> et de l’ouverture internationale</a:t>
            </a:r>
          </a:p>
          <a:p>
            <a:pPr marL="457200" lvl="1" indent="0">
              <a:buNone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La motivation et les qualités de communication et de réactivité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  <p:sp>
        <p:nvSpPr>
          <p:cNvPr id="12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4154401" y="102627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F26849A6-CF54-C747-906B-8099AFAB3E41}"/>
              </a:ext>
            </a:extLst>
          </p:cNvPr>
          <p:cNvSpPr>
            <a:spLocks/>
          </p:cNvSpPr>
          <p:nvPr/>
        </p:nvSpPr>
        <p:spPr bwMode="auto">
          <a:xfrm>
            <a:off x="2195736" y="1988840"/>
            <a:ext cx="747449" cy="1069996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62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2315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27250-1F46-0B48-846C-975CD260721D}"/>
              </a:ext>
            </a:extLst>
          </p:cNvPr>
          <p:cNvSpPr/>
          <p:nvPr/>
        </p:nvSpPr>
        <p:spPr>
          <a:xfrm>
            <a:off x="400082" y="620688"/>
            <a:ext cx="3320337" cy="47105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6529" y="2137817"/>
            <a:ext cx="2429191" cy="3697685"/>
          </a:xfrm>
        </p:spPr>
        <p:txBody>
          <a:bodyPr>
            <a:norm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Un examen attractif mais exigeant</a:t>
            </a:r>
            <a:endParaRPr lang="fr-FR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2167" y="0"/>
            <a:ext cx="5261833" cy="7029400"/>
          </a:xfrm>
        </p:spPr>
        <p:txBody>
          <a:bodyPr vert="horz" lIns="68580" tIns="34290" rIns="68580" bIns="34290" rtlCol="0" anchor="ctr"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Résultats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402 candidats interrogés (177 pour Versailles)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8 langues et 27 disciplines différentes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225 reçus (97 pour Versailles)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Taux de réussite de 56 %  (55 % pour Versailles)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Un examen qui se prépare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Lire le rapport du jury (conseils, ressources, référence des textes de cadrage)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Assister à des séances de DNL et de langue vivante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Consulter les sites institutionnels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Se former au PAF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  <p:sp>
        <p:nvSpPr>
          <p:cNvPr id="12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4154401" y="102627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F26849A6-CF54-C747-906B-8099AFAB3E41}"/>
              </a:ext>
            </a:extLst>
          </p:cNvPr>
          <p:cNvSpPr>
            <a:spLocks/>
          </p:cNvSpPr>
          <p:nvPr/>
        </p:nvSpPr>
        <p:spPr bwMode="auto">
          <a:xfrm>
            <a:off x="2195736" y="1988840"/>
            <a:ext cx="747449" cy="1069996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62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470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02096-3999-AD4D-9ACE-22AB73A50B2D}"/>
              </a:ext>
            </a:extLst>
          </p:cNvPr>
          <p:cNvSpPr txBox="1">
            <a:spLocks/>
          </p:cNvSpPr>
          <p:nvPr/>
        </p:nvSpPr>
        <p:spPr>
          <a:xfrm>
            <a:off x="564968" y="457431"/>
            <a:ext cx="8329205" cy="82232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Objectifs de la réunion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5E6D1078-CF54-7D45-B05D-C8D5E6500F61}"/>
              </a:ext>
            </a:extLst>
          </p:cNvPr>
          <p:cNvSpPr/>
          <p:nvPr/>
        </p:nvSpPr>
        <p:spPr>
          <a:xfrm>
            <a:off x="862450" y="1933926"/>
            <a:ext cx="1458997" cy="15673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22">
            <a:extLst>
              <a:ext uri="{FF2B5EF4-FFF2-40B4-BE49-F238E27FC236}">
                <a16:creationId xmlns:a16="http://schemas.microsoft.com/office/drawing/2014/main" id="{C5144AF3-0A2A-A94C-AD3C-C2ECA8C48C82}"/>
              </a:ext>
            </a:extLst>
          </p:cNvPr>
          <p:cNvSpPr/>
          <p:nvPr/>
        </p:nvSpPr>
        <p:spPr>
          <a:xfrm>
            <a:off x="1020448" y="5677665"/>
            <a:ext cx="1143000" cy="635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ECCCDA-0D01-AE45-88F6-9E22EB264763}"/>
              </a:ext>
            </a:extLst>
          </p:cNvPr>
          <p:cNvSpPr/>
          <p:nvPr/>
        </p:nvSpPr>
        <p:spPr>
          <a:xfrm>
            <a:off x="790097" y="3681523"/>
            <a:ext cx="17173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Présenter le contexte national et académique de l’enseignement des disciplines non linguistiques en LVE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F2800D29-44D9-5943-BE9B-26E833604E93}"/>
              </a:ext>
            </a:extLst>
          </p:cNvPr>
          <p:cNvSpPr/>
          <p:nvPr/>
        </p:nvSpPr>
        <p:spPr>
          <a:xfrm>
            <a:off x="2707520" y="1920795"/>
            <a:ext cx="1459487" cy="15331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E804D9CB-3878-9840-98AC-6CED3992B722}"/>
              </a:ext>
            </a:extLst>
          </p:cNvPr>
          <p:cNvSpPr/>
          <p:nvPr/>
        </p:nvSpPr>
        <p:spPr>
          <a:xfrm>
            <a:off x="2871379" y="5677665"/>
            <a:ext cx="1143000" cy="635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04C65F-374E-EE49-A411-65AB6E868C16}"/>
              </a:ext>
            </a:extLst>
          </p:cNvPr>
          <p:cNvSpPr/>
          <p:nvPr/>
        </p:nvSpPr>
        <p:spPr>
          <a:xfrm>
            <a:off x="2694770" y="3646787"/>
            <a:ext cx="15303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Rappeler les enjeux de l’enseignement d’une discipline en langue vivante étrangère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2AE862C2-34C2-FA42-92A1-94C5953FCF37}"/>
              </a:ext>
            </a:extLst>
          </p:cNvPr>
          <p:cNvSpPr/>
          <p:nvPr/>
        </p:nvSpPr>
        <p:spPr>
          <a:xfrm>
            <a:off x="4525504" y="1901984"/>
            <a:ext cx="1442590" cy="15564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B63A42B0-F385-5C48-99AB-A594008862F7}"/>
              </a:ext>
            </a:extLst>
          </p:cNvPr>
          <p:cNvSpPr/>
          <p:nvPr/>
        </p:nvSpPr>
        <p:spPr>
          <a:xfrm>
            <a:off x="4729570" y="5677665"/>
            <a:ext cx="1143000" cy="635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736C0C-A1D9-6742-B268-EE35E7D38081}"/>
              </a:ext>
            </a:extLst>
          </p:cNvPr>
          <p:cNvSpPr/>
          <p:nvPr/>
        </p:nvSpPr>
        <p:spPr>
          <a:xfrm>
            <a:off x="4513192" y="3681523"/>
            <a:ext cx="15739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Présenter la certification complémentaire et ses attendus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3C9414F0-C4E4-4346-AC8A-F199936CAB53}"/>
              </a:ext>
            </a:extLst>
          </p:cNvPr>
          <p:cNvSpPr/>
          <p:nvPr/>
        </p:nvSpPr>
        <p:spPr>
          <a:xfrm>
            <a:off x="6323847" y="1944854"/>
            <a:ext cx="1430571" cy="155640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34A1F92F-6408-B64B-B0CC-3CCA845BBF35}"/>
              </a:ext>
            </a:extLst>
          </p:cNvPr>
          <p:cNvSpPr/>
          <p:nvPr/>
        </p:nvSpPr>
        <p:spPr>
          <a:xfrm>
            <a:off x="6443977" y="5677665"/>
            <a:ext cx="1143000" cy="63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AC95C2-E7D5-DB4B-AC3E-9934D7B3EB74}"/>
              </a:ext>
            </a:extLst>
          </p:cNvPr>
          <p:cNvSpPr/>
          <p:nvPr/>
        </p:nvSpPr>
        <p:spPr>
          <a:xfrm>
            <a:off x="6323847" y="3558412"/>
            <a:ext cx="16046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Présenter les modalités d’accompagnement et de formation pour préparer la certification complémentaire</a:t>
            </a:r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F26849A6-CF54-C747-906B-8099AFAB3E41}"/>
              </a:ext>
            </a:extLst>
          </p:cNvPr>
          <p:cNvSpPr>
            <a:spLocks/>
          </p:cNvSpPr>
          <p:nvPr/>
        </p:nvSpPr>
        <p:spPr bwMode="auto">
          <a:xfrm>
            <a:off x="5104997" y="2387599"/>
            <a:ext cx="387409" cy="459561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6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AutoShape 81">
            <a:extLst>
              <a:ext uri="{FF2B5EF4-FFF2-40B4-BE49-F238E27FC236}">
                <a16:creationId xmlns:a16="http://schemas.microsoft.com/office/drawing/2014/main" id="{0A5FA5E3-80F3-C14E-B2B1-49300849E47D}"/>
              </a:ext>
            </a:extLst>
          </p:cNvPr>
          <p:cNvSpPr>
            <a:spLocks/>
          </p:cNvSpPr>
          <p:nvPr/>
        </p:nvSpPr>
        <p:spPr bwMode="auto">
          <a:xfrm>
            <a:off x="6721833" y="2344858"/>
            <a:ext cx="587285" cy="6525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4290" tIns="34290" rIns="34290" bIns="34290" anchor="ctr"/>
          <a:lstStyle/>
          <a:p>
            <a:pPr defTabSz="411480"/>
            <a:endParaRPr lang="en-US" sz="27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2A864225-7844-8347-B3B2-6B9D17EB51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217" y="2280845"/>
            <a:ext cx="813049" cy="81304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070AAE1-D801-884B-9891-B200F42C2F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940" y="2280845"/>
            <a:ext cx="780567" cy="7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8969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26" y="1615920"/>
            <a:ext cx="7325747" cy="13241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56" y="3864134"/>
            <a:ext cx="7182117" cy="1810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1461" y="5169807"/>
            <a:ext cx="6336704" cy="144016"/>
          </a:xfrm>
          <a:prstGeom prst="rect">
            <a:avLst/>
          </a:prstGeom>
          <a:solidFill>
            <a:srgbClr val="FDEADA">
              <a:alpha val="27059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756" y="3171093"/>
            <a:ext cx="2039758" cy="3327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466" y="980729"/>
            <a:ext cx="2549261" cy="3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7794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32656"/>
            <a:ext cx="5410955" cy="8478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08720"/>
            <a:ext cx="5982535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9975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27250-1F46-0B48-846C-975CD260721D}"/>
              </a:ext>
            </a:extLst>
          </p:cNvPr>
          <p:cNvSpPr/>
          <p:nvPr/>
        </p:nvSpPr>
        <p:spPr>
          <a:xfrm>
            <a:off x="400083" y="620688"/>
            <a:ext cx="2083686" cy="47105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083" y="2137817"/>
            <a:ext cx="1867661" cy="3697685"/>
          </a:xfrm>
        </p:spPr>
        <p:txBody>
          <a:bodyPr>
            <a:norm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Formations au PAF</a:t>
            </a:r>
            <a:endParaRPr lang="fr-FR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0"/>
            <a:ext cx="6444207" cy="7173416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457200" lvl="1" indent="0">
              <a:buNone/>
            </a:pPr>
            <a:r>
              <a:rPr lang="fr-FR" sz="1600" b="1" dirty="0"/>
              <a:t>Le renforcement linguistique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Renforcement linguistique en anglais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PLP : Initiation linguistique en allemand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457200" lvl="1" indent="0">
              <a:buNone/>
            </a:pPr>
            <a:r>
              <a:rPr lang="fr-FR" sz="1600" b="1" dirty="0"/>
              <a:t>La certification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Présentation de la certification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Préparer la certification en HG/anglais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Préparer la certification en HG/allemand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Préparer la certification en HG/espagnol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EPS : Concevoir un projet DNL pour la certification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PLP : certification DNL aspects non linguistiques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PLP : préparer la certification DNL anglais, DNL espagnol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457200" lvl="1" indent="0">
              <a:buNone/>
            </a:pPr>
            <a:r>
              <a:rPr lang="fr-FR" sz="1600" b="1" dirty="0"/>
              <a:t>Enseigner une DNL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Enseigner les mathématiques en anglais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Enseigner les SES en anglais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Enseigner l’éco-gestion en anglais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Enseigner l’HG en DNL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PLP : échanges de pratiques en DNL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Formations sur les mobilités internationales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Construire des projets interdisciplinaires HG/LV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/>
          </a:p>
        </p:txBody>
      </p:sp>
      <p:sp>
        <p:nvSpPr>
          <p:cNvPr id="12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4154401" y="102627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F26849A6-CF54-C747-906B-8099AFAB3E41}"/>
              </a:ext>
            </a:extLst>
          </p:cNvPr>
          <p:cNvSpPr>
            <a:spLocks/>
          </p:cNvSpPr>
          <p:nvPr/>
        </p:nvSpPr>
        <p:spPr bwMode="auto">
          <a:xfrm>
            <a:off x="1218580" y="857738"/>
            <a:ext cx="747449" cy="1069996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62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610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re 1">
            <a:extLst>
              <a:ext uri="{FF2B5EF4-FFF2-40B4-BE49-F238E27FC236}">
                <a16:creationId xmlns:a16="http://schemas.microsoft.com/office/drawing/2014/main" id="{480FBEEF-784A-D243-A412-D192078367AF}"/>
              </a:ext>
            </a:extLst>
          </p:cNvPr>
          <p:cNvSpPr txBox="1">
            <a:spLocks/>
          </p:cNvSpPr>
          <p:nvPr/>
        </p:nvSpPr>
        <p:spPr>
          <a:xfrm>
            <a:off x="323528" y="382437"/>
            <a:ext cx="8329205" cy="64661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Contexte National et académique  </a:t>
            </a:r>
          </a:p>
        </p:txBody>
      </p:sp>
      <p:pic>
        <p:nvPicPr>
          <p:cNvPr id="56" name="Picture 5">
            <a:extLst>
              <a:ext uri="{FF2B5EF4-FFF2-40B4-BE49-F238E27FC236}">
                <a16:creationId xmlns:a16="http://schemas.microsoft.com/office/drawing/2014/main" id="{018B46EC-D0DD-9646-BEBD-9112A956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410" y="5888916"/>
            <a:ext cx="3187337" cy="75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F7A85E05-1D81-714F-B993-5899AA25D976}"/>
              </a:ext>
            </a:extLst>
          </p:cNvPr>
          <p:cNvSpPr/>
          <p:nvPr/>
        </p:nvSpPr>
        <p:spPr>
          <a:xfrm>
            <a:off x="1137629" y="4363181"/>
            <a:ext cx="3229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100" b="1" dirty="0">
                <a:solidFill>
                  <a:schemeClr val="accent1"/>
                </a:solidFill>
                <a:latin typeface="+mj-lt"/>
              </a:rPr>
              <a:t>Le rapport </a:t>
            </a:r>
            <a:r>
              <a:rPr lang="fr-FR" sz="2100" b="1" dirty="0" err="1">
                <a:solidFill>
                  <a:schemeClr val="accent1"/>
                </a:solidFill>
                <a:latin typeface="+mj-lt"/>
              </a:rPr>
              <a:t>Manes</a:t>
            </a:r>
            <a:r>
              <a:rPr lang="fr-FR" sz="2100" b="1" dirty="0">
                <a:solidFill>
                  <a:schemeClr val="accent1"/>
                </a:solidFill>
                <a:latin typeface="+mj-lt"/>
              </a:rPr>
              <a:t>-Taylor</a:t>
            </a:r>
          </a:p>
          <a:p>
            <a:pPr algn="ctr"/>
            <a:endParaRPr lang="fr-FR" sz="1500" dirty="0"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FC61EA4-74C0-7E47-8996-AE6579E28C21}"/>
              </a:ext>
            </a:extLst>
          </p:cNvPr>
          <p:cNvSpPr/>
          <p:nvPr/>
        </p:nvSpPr>
        <p:spPr>
          <a:xfrm>
            <a:off x="5724128" y="4358889"/>
            <a:ext cx="16385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Plan Langues</a:t>
            </a:r>
          </a:p>
        </p:txBody>
      </p: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A97924F2-F781-7E40-97CD-6BDAD67694B2}"/>
              </a:ext>
            </a:extLst>
          </p:cNvPr>
          <p:cNvGrpSpPr/>
          <p:nvPr/>
        </p:nvGrpSpPr>
        <p:grpSpPr>
          <a:xfrm>
            <a:off x="1570386" y="1713813"/>
            <a:ext cx="2119784" cy="2303654"/>
            <a:chOff x="2712272" y="2529815"/>
            <a:chExt cx="2001008" cy="2174575"/>
          </a:xfrm>
        </p:grpSpPr>
        <p:sp>
          <p:nvSpPr>
            <p:cNvPr id="68" name="Oval 7">
              <a:extLst>
                <a:ext uri="{FF2B5EF4-FFF2-40B4-BE49-F238E27FC236}">
                  <a16:creationId xmlns:a16="http://schemas.microsoft.com/office/drawing/2014/main" id="{1A0CDB35-6318-4246-A576-AE241434D052}"/>
                </a:ext>
              </a:extLst>
            </p:cNvPr>
            <p:cNvSpPr/>
            <p:nvPr/>
          </p:nvSpPr>
          <p:spPr bwMode="gray">
            <a:xfrm>
              <a:off x="2712272" y="2529815"/>
              <a:ext cx="2001008" cy="21745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69" name="Group 16">
              <a:extLst>
                <a:ext uri="{FF2B5EF4-FFF2-40B4-BE49-F238E27FC236}">
                  <a16:creationId xmlns:a16="http://schemas.microsoft.com/office/drawing/2014/main" id="{7870BED2-DA45-EC40-A29F-5DFAD7983E61}"/>
                </a:ext>
              </a:extLst>
            </p:cNvPr>
            <p:cNvGrpSpPr/>
            <p:nvPr/>
          </p:nvGrpSpPr>
          <p:grpSpPr>
            <a:xfrm>
              <a:off x="3253544" y="3107716"/>
              <a:ext cx="918464" cy="1020516"/>
              <a:chOff x="2259013" y="160338"/>
              <a:chExt cx="928687" cy="928687"/>
            </a:xfrm>
            <a:solidFill>
              <a:schemeClr val="bg1"/>
            </a:solidFill>
          </p:grpSpPr>
          <p:sp>
            <p:nvSpPr>
              <p:cNvPr id="70" name="AutoShape 123">
                <a:extLst>
                  <a:ext uri="{FF2B5EF4-FFF2-40B4-BE49-F238E27FC236}">
                    <a16:creationId xmlns:a16="http://schemas.microsoft.com/office/drawing/2014/main" id="{22074559-E9D6-644A-AA05-BE8678127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013" y="160338"/>
                <a:ext cx="928687" cy="9286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defTabSz="342900"/>
                <a:endParaRPr lang="en-US" sz="22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1" name="AutoShape 124">
                <a:extLst>
                  <a:ext uri="{FF2B5EF4-FFF2-40B4-BE49-F238E27FC236}">
                    <a16:creationId xmlns:a16="http://schemas.microsoft.com/office/drawing/2014/main" id="{2587151B-C67D-1B4F-B2EB-5B2F90D03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950" y="420688"/>
                <a:ext cx="406400" cy="406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defTabSz="342900"/>
                <a:endParaRPr lang="en-US" sz="22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2" name="AutoShape 125">
                <a:extLst>
                  <a:ext uri="{FF2B5EF4-FFF2-40B4-BE49-F238E27FC236}">
                    <a16:creationId xmlns:a16="http://schemas.microsoft.com/office/drawing/2014/main" id="{D6E8DED0-D200-5840-9D0E-6A3DCF3D5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675" y="508000"/>
                <a:ext cx="233363" cy="2333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defTabSz="342900"/>
                <a:endParaRPr lang="en-US" sz="22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3901CDD2-0526-BD49-BE8E-207A7F6BDD2E}"/>
              </a:ext>
            </a:extLst>
          </p:cNvPr>
          <p:cNvGrpSpPr/>
          <p:nvPr/>
        </p:nvGrpSpPr>
        <p:grpSpPr>
          <a:xfrm>
            <a:off x="5364088" y="1713813"/>
            <a:ext cx="2119784" cy="2303654"/>
            <a:chOff x="7713579" y="2529815"/>
            <a:chExt cx="2001008" cy="2174575"/>
          </a:xfrm>
        </p:grpSpPr>
        <p:sp>
          <p:nvSpPr>
            <p:cNvPr id="74" name="Oval 7">
              <a:extLst>
                <a:ext uri="{FF2B5EF4-FFF2-40B4-BE49-F238E27FC236}">
                  <a16:creationId xmlns:a16="http://schemas.microsoft.com/office/drawing/2014/main" id="{998A44DD-BEE4-C443-A0CC-323AD1A52A4C}"/>
                </a:ext>
              </a:extLst>
            </p:cNvPr>
            <p:cNvSpPr/>
            <p:nvPr/>
          </p:nvSpPr>
          <p:spPr bwMode="gray">
            <a:xfrm>
              <a:off x="7713579" y="2529815"/>
              <a:ext cx="2001008" cy="217457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81" name="Group 215">
              <a:extLst>
                <a:ext uri="{FF2B5EF4-FFF2-40B4-BE49-F238E27FC236}">
                  <a16:creationId xmlns:a16="http://schemas.microsoft.com/office/drawing/2014/main" id="{E36882F3-133F-C543-A83F-FF1BDFB2A6F3}"/>
                </a:ext>
              </a:extLst>
            </p:cNvPr>
            <p:cNvGrpSpPr/>
            <p:nvPr/>
          </p:nvGrpSpPr>
          <p:grpSpPr>
            <a:xfrm>
              <a:off x="8221640" y="3235840"/>
              <a:ext cx="984886" cy="862149"/>
              <a:chOff x="1058564" y="1781841"/>
              <a:chExt cx="649993" cy="512092"/>
            </a:xfrm>
            <a:solidFill>
              <a:schemeClr val="bg1"/>
            </a:solidFill>
          </p:grpSpPr>
          <p:sp>
            <p:nvSpPr>
              <p:cNvPr id="82" name="Freeform 31">
                <a:extLst>
                  <a:ext uri="{FF2B5EF4-FFF2-40B4-BE49-F238E27FC236}">
                    <a16:creationId xmlns:a16="http://schemas.microsoft.com/office/drawing/2014/main" id="{F4EC250F-AB43-7C42-B072-A526CF225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564" y="1823776"/>
                <a:ext cx="457253" cy="470157"/>
              </a:xfrm>
              <a:custGeom>
                <a:avLst/>
                <a:gdLst>
                  <a:gd name="T0" fmla="*/ 191 w 240"/>
                  <a:gd name="T1" fmla="*/ 0 h 247"/>
                  <a:gd name="T2" fmla="*/ 49 w 240"/>
                  <a:gd name="T3" fmla="*/ 0 h 247"/>
                  <a:gd name="T4" fmla="*/ 0 w 240"/>
                  <a:gd name="T5" fmla="*/ 49 h 247"/>
                  <a:gd name="T6" fmla="*/ 0 w 240"/>
                  <a:gd name="T7" fmla="*/ 129 h 247"/>
                  <a:gd name="T8" fmla="*/ 49 w 240"/>
                  <a:gd name="T9" fmla="*/ 178 h 247"/>
                  <a:gd name="T10" fmla="*/ 57 w 240"/>
                  <a:gd name="T11" fmla="*/ 178 h 247"/>
                  <a:gd name="T12" fmla="*/ 32 w 240"/>
                  <a:gd name="T13" fmla="*/ 245 h 247"/>
                  <a:gd name="T14" fmla="*/ 121 w 240"/>
                  <a:gd name="T15" fmla="*/ 178 h 247"/>
                  <a:gd name="T16" fmla="*/ 191 w 240"/>
                  <a:gd name="T17" fmla="*/ 178 h 247"/>
                  <a:gd name="T18" fmla="*/ 240 w 240"/>
                  <a:gd name="T19" fmla="*/ 129 h 247"/>
                  <a:gd name="T20" fmla="*/ 240 w 240"/>
                  <a:gd name="T21" fmla="*/ 49 h 247"/>
                  <a:gd name="T22" fmla="*/ 191 w 240"/>
                  <a:gd name="T2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47">
                    <a:moveTo>
                      <a:pt x="19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56"/>
                      <a:pt x="22" y="178"/>
                      <a:pt x="49" y="178"/>
                    </a:cubicBezTo>
                    <a:cubicBezTo>
                      <a:pt x="57" y="178"/>
                      <a:pt x="57" y="178"/>
                      <a:pt x="57" y="178"/>
                    </a:cubicBezTo>
                    <a:cubicBezTo>
                      <a:pt x="49" y="198"/>
                      <a:pt x="31" y="247"/>
                      <a:pt x="32" y="245"/>
                    </a:cubicBezTo>
                    <a:cubicBezTo>
                      <a:pt x="32" y="244"/>
                      <a:pt x="97" y="196"/>
                      <a:pt x="121" y="178"/>
                    </a:cubicBezTo>
                    <a:cubicBezTo>
                      <a:pt x="191" y="178"/>
                      <a:pt x="191" y="178"/>
                      <a:pt x="191" y="178"/>
                    </a:cubicBezTo>
                    <a:cubicBezTo>
                      <a:pt x="218" y="178"/>
                      <a:pt x="240" y="156"/>
                      <a:pt x="240" y="129"/>
                    </a:cubicBezTo>
                    <a:cubicBezTo>
                      <a:pt x="240" y="49"/>
                      <a:pt x="240" y="49"/>
                      <a:pt x="240" y="49"/>
                    </a:cubicBezTo>
                    <a:cubicBezTo>
                      <a:pt x="240" y="22"/>
                      <a:pt x="21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20" dirty="0"/>
              </a:p>
            </p:txBody>
          </p:sp>
          <p:sp>
            <p:nvSpPr>
              <p:cNvPr id="83" name="Freeform 32">
                <a:extLst>
                  <a:ext uri="{FF2B5EF4-FFF2-40B4-BE49-F238E27FC236}">
                    <a16:creationId xmlns:a16="http://schemas.microsoft.com/office/drawing/2014/main" id="{547071AD-3DE1-4B4F-8282-7853BF567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722" y="1781841"/>
                <a:ext cx="329835" cy="384674"/>
              </a:xfrm>
              <a:custGeom>
                <a:avLst/>
                <a:gdLst>
                  <a:gd name="T0" fmla="*/ 133 w 173"/>
                  <a:gd name="T1" fmla="*/ 0 h 202"/>
                  <a:gd name="T2" fmla="*/ 18 w 173"/>
                  <a:gd name="T3" fmla="*/ 0 h 202"/>
                  <a:gd name="T4" fmla="*/ 0 w 173"/>
                  <a:gd name="T5" fmla="*/ 5 h 202"/>
                  <a:gd name="T6" fmla="*/ 33 w 173"/>
                  <a:gd name="T7" fmla="*/ 5 h 202"/>
                  <a:gd name="T8" fmla="*/ 89 w 173"/>
                  <a:gd name="T9" fmla="*/ 61 h 202"/>
                  <a:gd name="T10" fmla="*/ 89 w 173"/>
                  <a:gd name="T11" fmla="*/ 151 h 202"/>
                  <a:gd name="T12" fmla="*/ 89 w 173"/>
                  <a:gd name="T13" fmla="*/ 156 h 202"/>
                  <a:gd name="T14" fmla="*/ 148 w 173"/>
                  <a:gd name="T15" fmla="*/ 201 h 202"/>
                  <a:gd name="T16" fmla="*/ 127 w 173"/>
                  <a:gd name="T17" fmla="*/ 145 h 202"/>
                  <a:gd name="T18" fmla="*/ 133 w 173"/>
                  <a:gd name="T19" fmla="*/ 145 h 202"/>
                  <a:gd name="T20" fmla="*/ 173 w 173"/>
                  <a:gd name="T21" fmla="*/ 105 h 202"/>
                  <a:gd name="T22" fmla="*/ 173 w 173"/>
                  <a:gd name="T23" fmla="*/ 41 h 202"/>
                  <a:gd name="T24" fmla="*/ 133 w 173"/>
                  <a:gd name="T2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202">
                    <a:moveTo>
                      <a:pt x="13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1" y="0"/>
                      <a:pt x="5" y="2"/>
                      <a:pt x="0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64" y="5"/>
                      <a:pt x="89" y="30"/>
                      <a:pt x="89" y="6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89" y="153"/>
                      <a:pt x="89" y="154"/>
                      <a:pt x="89" y="156"/>
                    </a:cubicBezTo>
                    <a:cubicBezTo>
                      <a:pt x="113" y="174"/>
                      <a:pt x="148" y="200"/>
                      <a:pt x="148" y="201"/>
                    </a:cubicBezTo>
                    <a:cubicBezTo>
                      <a:pt x="148" y="202"/>
                      <a:pt x="133" y="162"/>
                      <a:pt x="127" y="145"/>
                    </a:cubicBezTo>
                    <a:cubicBezTo>
                      <a:pt x="133" y="145"/>
                      <a:pt x="133" y="145"/>
                      <a:pt x="133" y="145"/>
                    </a:cubicBezTo>
                    <a:cubicBezTo>
                      <a:pt x="155" y="145"/>
                      <a:pt x="173" y="127"/>
                      <a:pt x="173" y="105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18"/>
                      <a:pt x="155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20" dirty="0"/>
              </a:p>
            </p:txBody>
          </p:sp>
        </p:grpSp>
      </p:grpSp>
      <p:sp>
        <p:nvSpPr>
          <p:cNvPr id="2" name="Flèche droite rayée 1"/>
          <p:cNvSpPr/>
          <p:nvPr/>
        </p:nvSpPr>
        <p:spPr>
          <a:xfrm>
            <a:off x="4339675" y="4209894"/>
            <a:ext cx="1152128" cy="56564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60707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9972"/>
            <a:ext cx="2880064" cy="126959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F5597"/>
                </a:solidFill>
              </a:rPr>
              <a:t>Le plan Langues vivantes</a:t>
            </a:r>
            <a:r>
              <a:rPr lang="fr-FR" dirty="0"/>
              <a:t> </a:t>
            </a:r>
            <a:endParaRPr lang="fr-FR" dirty="0"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2334" y="1628800"/>
            <a:ext cx="4993261" cy="4536504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fr-FR" sz="1800" b="1" dirty="0">
                <a:latin typeface="+mj-lt"/>
                <a:ea typeface="+mn-lt"/>
                <a:cs typeface="+mn-lt"/>
              </a:rPr>
              <a:t>Axe 1 : </a:t>
            </a:r>
            <a:r>
              <a:rPr lang="fr-FR" sz="1800" dirty="0">
                <a:latin typeface="+mj-lt"/>
                <a:ea typeface="+mn-lt"/>
                <a:cs typeface="+mn-lt"/>
              </a:rPr>
              <a:t>le renforcement des acquis des élèves dès l’enseignement primaire</a:t>
            </a:r>
            <a:endParaRPr lang="fr-FR" sz="1800" dirty="0">
              <a:latin typeface="+mj-lt"/>
            </a:endParaRPr>
          </a:p>
          <a:p>
            <a:r>
              <a:rPr lang="fr-FR" sz="1800" b="1" dirty="0">
                <a:latin typeface="+mj-lt"/>
                <a:ea typeface="+mn-lt"/>
                <a:cs typeface="+mn-lt"/>
              </a:rPr>
              <a:t>Axe 2 : </a:t>
            </a:r>
            <a:r>
              <a:rPr lang="fr-FR" sz="1800" dirty="0">
                <a:latin typeface="+mj-lt"/>
                <a:ea typeface="+mn-lt"/>
                <a:cs typeface="+mn-lt"/>
              </a:rPr>
              <a:t>la consolidation dans le secondaire des compétences acquises par les élèves notamment grâce au développement des disciplines dites « non linguistiques »</a:t>
            </a:r>
            <a:endParaRPr lang="fr-FR" sz="3200" dirty="0">
              <a:latin typeface="+mj-lt"/>
            </a:endParaRPr>
          </a:p>
          <a:p>
            <a:r>
              <a:rPr lang="fr-FR" sz="1800" b="1" dirty="0">
                <a:latin typeface="+mj-lt"/>
                <a:ea typeface="+mn-lt"/>
                <a:cs typeface="+mn-lt"/>
              </a:rPr>
              <a:t>Axe 3 : </a:t>
            </a:r>
            <a:r>
              <a:rPr lang="fr-FR" sz="1800" dirty="0">
                <a:latin typeface="+mj-lt"/>
                <a:ea typeface="+mn-lt"/>
                <a:cs typeface="+mn-lt"/>
              </a:rPr>
              <a:t>la conception de modalités innovantes d’enseignement des langues étrangères</a:t>
            </a:r>
            <a:endParaRPr lang="fr-FR" sz="3200" dirty="0">
              <a:latin typeface="+mj-lt"/>
            </a:endParaRPr>
          </a:p>
          <a:p>
            <a:r>
              <a:rPr lang="fr-FR" sz="1800" b="1" dirty="0">
                <a:latin typeface="+mj-lt"/>
                <a:ea typeface="+mn-lt"/>
                <a:cs typeface="+mn-lt"/>
              </a:rPr>
              <a:t>Axe 4 : </a:t>
            </a:r>
            <a:r>
              <a:rPr lang="fr-FR" sz="1800" dirty="0">
                <a:latin typeface="+mj-lt"/>
                <a:ea typeface="+mn-lt"/>
                <a:cs typeface="+mn-lt"/>
              </a:rPr>
              <a:t>la création d’outils d’évaluation pour accompagner les élèves tout au long de leur parcours</a:t>
            </a:r>
            <a:endParaRPr lang="fr-FR" sz="3200" dirty="0">
              <a:latin typeface="+mj-lt"/>
            </a:endParaRPr>
          </a:p>
          <a:p>
            <a:r>
              <a:rPr lang="fr-FR" sz="1800" b="1" dirty="0">
                <a:latin typeface="+mj-lt"/>
                <a:ea typeface="+mn-lt"/>
                <a:cs typeface="+mn-lt"/>
              </a:rPr>
              <a:t>Axe 5 : </a:t>
            </a:r>
            <a:r>
              <a:rPr lang="fr-FR" sz="1800" dirty="0">
                <a:latin typeface="+mj-lt"/>
                <a:ea typeface="+mn-lt"/>
                <a:cs typeface="+mn-lt"/>
              </a:rPr>
              <a:t>le développement des enseignements internationaux</a:t>
            </a:r>
            <a:endParaRPr lang="fr-FR" sz="3200" dirty="0">
              <a:latin typeface="+mj-lt"/>
            </a:endParaRPr>
          </a:p>
          <a:p>
            <a:r>
              <a:rPr lang="fr-FR" sz="1800" b="1" dirty="0">
                <a:latin typeface="+mj-lt"/>
                <a:ea typeface="+mn-lt"/>
                <a:cs typeface="+mn-lt"/>
              </a:rPr>
              <a:t>Axe 6 : </a:t>
            </a:r>
            <a:r>
              <a:rPr lang="fr-FR" sz="1800" dirty="0">
                <a:latin typeface="+mj-lt"/>
                <a:ea typeface="+mn-lt"/>
                <a:cs typeface="+mn-lt"/>
              </a:rPr>
              <a:t>le développement des mobilités via l’ouverture du système éducatif français sur l’Europe et le monde</a:t>
            </a:r>
            <a:endParaRPr lang="fr-FR" sz="3200" dirty="0">
              <a:latin typeface="+mj-lt"/>
            </a:endParaRPr>
          </a:p>
          <a:p>
            <a:endParaRPr lang="fr-FR" sz="1500" dirty="0">
              <a:latin typeface="+mj-lt"/>
              <a:cs typeface="Calibri"/>
            </a:endParaRPr>
          </a:p>
          <a:p>
            <a:endParaRPr lang="fr-FR" sz="1500" dirty="0">
              <a:latin typeface="+mj-lt"/>
              <a:cs typeface="Calibri"/>
            </a:endParaRPr>
          </a:p>
          <a:p>
            <a:endParaRPr lang="fr-FR" sz="1500" dirty="0">
              <a:latin typeface="+mj-lt"/>
              <a:cs typeface="Calibri"/>
            </a:endParaRPr>
          </a:p>
        </p:txBody>
      </p:sp>
      <p:pic>
        <p:nvPicPr>
          <p:cNvPr id="4" name="Image 4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063EE299-8BCD-4A08-92FC-2D5BFC9B93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5" r="715"/>
          <a:stretch/>
        </p:blipFill>
        <p:spPr>
          <a:xfrm>
            <a:off x="5505595" y="0"/>
            <a:ext cx="3622925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1AE719B2-BFB4-C947-9CA8-982D282160C3}"/>
              </a:ext>
            </a:extLst>
          </p:cNvPr>
          <p:cNvGrpSpPr/>
          <p:nvPr/>
        </p:nvGrpSpPr>
        <p:grpSpPr>
          <a:xfrm>
            <a:off x="238572" y="377827"/>
            <a:ext cx="1078216" cy="1171741"/>
            <a:chOff x="7713579" y="2529815"/>
            <a:chExt cx="2001008" cy="2174575"/>
          </a:xfrm>
        </p:grpSpPr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8133BFCD-57E0-AC40-A4BA-79CC5341CC24}"/>
                </a:ext>
              </a:extLst>
            </p:cNvPr>
            <p:cNvSpPr/>
            <p:nvPr/>
          </p:nvSpPr>
          <p:spPr bwMode="gray">
            <a:xfrm>
              <a:off x="7713579" y="2529815"/>
              <a:ext cx="2001008" cy="217457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" name="Group 215">
              <a:extLst>
                <a:ext uri="{FF2B5EF4-FFF2-40B4-BE49-F238E27FC236}">
                  <a16:creationId xmlns:a16="http://schemas.microsoft.com/office/drawing/2014/main" id="{974DEAEA-A68A-2247-A841-3620763C88CB}"/>
                </a:ext>
              </a:extLst>
            </p:cNvPr>
            <p:cNvGrpSpPr/>
            <p:nvPr/>
          </p:nvGrpSpPr>
          <p:grpSpPr>
            <a:xfrm>
              <a:off x="8221640" y="3235840"/>
              <a:ext cx="984886" cy="862149"/>
              <a:chOff x="1058564" y="1781841"/>
              <a:chExt cx="649993" cy="512092"/>
            </a:xfrm>
            <a:solidFill>
              <a:schemeClr val="bg1"/>
            </a:solidFill>
          </p:grpSpPr>
          <p:sp>
            <p:nvSpPr>
              <p:cNvPr id="10" name="Freeform 31">
                <a:extLst>
                  <a:ext uri="{FF2B5EF4-FFF2-40B4-BE49-F238E27FC236}">
                    <a16:creationId xmlns:a16="http://schemas.microsoft.com/office/drawing/2014/main" id="{5ED5DF40-D258-B34B-ACE8-AA2664BAA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564" y="1823776"/>
                <a:ext cx="457253" cy="470157"/>
              </a:xfrm>
              <a:custGeom>
                <a:avLst/>
                <a:gdLst>
                  <a:gd name="T0" fmla="*/ 191 w 240"/>
                  <a:gd name="T1" fmla="*/ 0 h 247"/>
                  <a:gd name="T2" fmla="*/ 49 w 240"/>
                  <a:gd name="T3" fmla="*/ 0 h 247"/>
                  <a:gd name="T4" fmla="*/ 0 w 240"/>
                  <a:gd name="T5" fmla="*/ 49 h 247"/>
                  <a:gd name="T6" fmla="*/ 0 w 240"/>
                  <a:gd name="T7" fmla="*/ 129 h 247"/>
                  <a:gd name="T8" fmla="*/ 49 w 240"/>
                  <a:gd name="T9" fmla="*/ 178 h 247"/>
                  <a:gd name="T10" fmla="*/ 57 w 240"/>
                  <a:gd name="T11" fmla="*/ 178 h 247"/>
                  <a:gd name="T12" fmla="*/ 32 w 240"/>
                  <a:gd name="T13" fmla="*/ 245 h 247"/>
                  <a:gd name="T14" fmla="*/ 121 w 240"/>
                  <a:gd name="T15" fmla="*/ 178 h 247"/>
                  <a:gd name="T16" fmla="*/ 191 w 240"/>
                  <a:gd name="T17" fmla="*/ 178 h 247"/>
                  <a:gd name="T18" fmla="*/ 240 w 240"/>
                  <a:gd name="T19" fmla="*/ 129 h 247"/>
                  <a:gd name="T20" fmla="*/ 240 w 240"/>
                  <a:gd name="T21" fmla="*/ 49 h 247"/>
                  <a:gd name="T22" fmla="*/ 191 w 240"/>
                  <a:gd name="T2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47">
                    <a:moveTo>
                      <a:pt x="19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56"/>
                      <a:pt x="22" y="178"/>
                      <a:pt x="49" y="178"/>
                    </a:cubicBezTo>
                    <a:cubicBezTo>
                      <a:pt x="57" y="178"/>
                      <a:pt x="57" y="178"/>
                      <a:pt x="57" y="178"/>
                    </a:cubicBezTo>
                    <a:cubicBezTo>
                      <a:pt x="49" y="198"/>
                      <a:pt x="31" y="247"/>
                      <a:pt x="32" y="245"/>
                    </a:cubicBezTo>
                    <a:cubicBezTo>
                      <a:pt x="32" y="244"/>
                      <a:pt x="97" y="196"/>
                      <a:pt x="121" y="178"/>
                    </a:cubicBezTo>
                    <a:cubicBezTo>
                      <a:pt x="191" y="178"/>
                      <a:pt x="191" y="178"/>
                      <a:pt x="191" y="178"/>
                    </a:cubicBezTo>
                    <a:cubicBezTo>
                      <a:pt x="218" y="178"/>
                      <a:pt x="240" y="156"/>
                      <a:pt x="240" y="129"/>
                    </a:cubicBezTo>
                    <a:cubicBezTo>
                      <a:pt x="240" y="49"/>
                      <a:pt x="240" y="49"/>
                      <a:pt x="240" y="49"/>
                    </a:cubicBezTo>
                    <a:cubicBezTo>
                      <a:pt x="240" y="22"/>
                      <a:pt x="21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62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Freeform 32">
                <a:extLst>
                  <a:ext uri="{FF2B5EF4-FFF2-40B4-BE49-F238E27FC236}">
                    <a16:creationId xmlns:a16="http://schemas.microsoft.com/office/drawing/2014/main" id="{6F084240-9958-DD43-8A8C-E35F2CB18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722" y="1781841"/>
                <a:ext cx="329835" cy="384674"/>
              </a:xfrm>
              <a:custGeom>
                <a:avLst/>
                <a:gdLst>
                  <a:gd name="T0" fmla="*/ 133 w 173"/>
                  <a:gd name="T1" fmla="*/ 0 h 202"/>
                  <a:gd name="T2" fmla="*/ 18 w 173"/>
                  <a:gd name="T3" fmla="*/ 0 h 202"/>
                  <a:gd name="T4" fmla="*/ 0 w 173"/>
                  <a:gd name="T5" fmla="*/ 5 h 202"/>
                  <a:gd name="T6" fmla="*/ 33 w 173"/>
                  <a:gd name="T7" fmla="*/ 5 h 202"/>
                  <a:gd name="T8" fmla="*/ 89 w 173"/>
                  <a:gd name="T9" fmla="*/ 61 h 202"/>
                  <a:gd name="T10" fmla="*/ 89 w 173"/>
                  <a:gd name="T11" fmla="*/ 151 h 202"/>
                  <a:gd name="T12" fmla="*/ 89 w 173"/>
                  <a:gd name="T13" fmla="*/ 156 h 202"/>
                  <a:gd name="T14" fmla="*/ 148 w 173"/>
                  <a:gd name="T15" fmla="*/ 201 h 202"/>
                  <a:gd name="T16" fmla="*/ 127 w 173"/>
                  <a:gd name="T17" fmla="*/ 145 h 202"/>
                  <a:gd name="T18" fmla="*/ 133 w 173"/>
                  <a:gd name="T19" fmla="*/ 145 h 202"/>
                  <a:gd name="T20" fmla="*/ 173 w 173"/>
                  <a:gd name="T21" fmla="*/ 105 h 202"/>
                  <a:gd name="T22" fmla="*/ 173 w 173"/>
                  <a:gd name="T23" fmla="*/ 41 h 202"/>
                  <a:gd name="T24" fmla="*/ 133 w 173"/>
                  <a:gd name="T2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202">
                    <a:moveTo>
                      <a:pt x="13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1" y="0"/>
                      <a:pt x="5" y="2"/>
                      <a:pt x="0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64" y="5"/>
                      <a:pt x="89" y="30"/>
                      <a:pt x="89" y="6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89" y="153"/>
                      <a:pt x="89" y="154"/>
                      <a:pt x="89" y="156"/>
                    </a:cubicBezTo>
                    <a:cubicBezTo>
                      <a:pt x="113" y="174"/>
                      <a:pt x="148" y="200"/>
                      <a:pt x="148" y="201"/>
                    </a:cubicBezTo>
                    <a:cubicBezTo>
                      <a:pt x="148" y="202"/>
                      <a:pt x="133" y="162"/>
                      <a:pt x="127" y="145"/>
                    </a:cubicBezTo>
                    <a:cubicBezTo>
                      <a:pt x="133" y="145"/>
                      <a:pt x="133" y="145"/>
                      <a:pt x="133" y="145"/>
                    </a:cubicBezTo>
                    <a:cubicBezTo>
                      <a:pt x="155" y="145"/>
                      <a:pt x="173" y="127"/>
                      <a:pt x="173" y="105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18"/>
                      <a:pt x="155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62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7242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0D2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0D2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54BCED-CF64-4E4B-B773-C340BB13E3D4}"/>
              </a:ext>
            </a:extLst>
          </p:cNvPr>
          <p:cNvSpPr/>
          <p:nvPr/>
        </p:nvSpPr>
        <p:spPr>
          <a:xfrm>
            <a:off x="-17481" y="836712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432" y="1157020"/>
            <a:ext cx="7406640" cy="369092"/>
          </a:xfrm>
        </p:spPr>
        <p:txBody>
          <a:bodyPr>
            <a:noAutofit/>
          </a:bodyPr>
          <a:lstStyle/>
          <a:p>
            <a:r>
              <a:rPr lang="en-US" sz="2520" dirty="0">
                <a:solidFill>
                  <a:schemeClr val="bg1"/>
                </a:solidFill>
                <a:latin typeface="Source Sans Pro" pitchFamily="34" charset="0"/>
              </a:rPr>
              <a:t>Plan </a:t>
            </a:r>
            <a:r>
              <a:rPr lang="en-US" sz="2520" dirty="0" err="1">
                <a:solidFill>
                  <a:schemeClr val="bg1"/>
                </a:solidFill>
                <a:latin typeface="Source Sans Pro" pitchFamily="34" charset="0"/>
              </a:rPr>
              <a:t>d’actions</a:t>
            </a:r>
            <a:endParaRPr lang="en-US" sz="252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4444638" y="2052502"/>
            <a:ext cx="0" cy="4271305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Extract 6"/>
          <p:cNvSpPr/>
          <p:nvPr/>
        </p:nvSpPr>
        <p:spPr>
          <a:xfrm rot="16200000">
            <a:off x="4500426" y="2214971"/>
            <a:ext cx="255815" cy="230233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8" name="Flowchart: Extract 7"/>
          <p:cNvSpPr/>
          <p:nvPr/>
        </p:nvSpPr>
        <p:spPr>
          <a:xfrm rot="5400000">
            <a:off x="4136029" y="3318781"/>
            <a:ext cx="244928" cy="220436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68CB0A-0E63-8643-B493-CA4BB7552153}"/>
              </a:ext>
            </a:extLst>
          </p:cNvPr>
          <p:cNvSpPr/>
          <p:nvPr/>
        </p:nvSpPr>
        <p:spPr>
          <a:xfrm>
            <a:off x="4898574" y="2052502"/>
            <a:ext cx="332776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Action 1: favoriser une précocité de l’exposition aux langues vivantes, dès la maternelle</a:t>
            </a:r>
            <a:endParaRPr lang="fr-FR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1D8146-5124-E747-8E7F-9B9601B943AA}"/>
              </a:ext>
            </a:extLst>
          </p:cNvPr>
          <p:cNvSpPr/>
          <p:nvPr/>
        </p:nvSpPr>
        <p:spPr>
          <a:xfrm>
            <a:off x="611508" y="3186626"/>
            <a:ext cx="35367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350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Action 2: favoriser une régularité de l’exposition, dans le premier degré et au collège</a:t>
            </a:r>
            <a:endParaRPr lang="fr-FR" sz="2700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68CB0A-0E63-8643-B493-CA4BB7552153}"/>
              </a:ext>
            </a:extLst>
          </p:cNvPr>
          <p:cNvSpPr/>
          <p:nvPr/>
        </p:nvSpPr>
        <p:spPr>
          <a:xfrm>
            <a:off x="4741002" y="4819948"/>
            <a:ext cx="33277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350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Action 3 : </a:t>
            </a:r>
            <a:r>
              <a:rPr lang="fr-FR" sz="1350" dirty="0">
                <a:solidFill>
                  <a:schemeClr val="bg1"/>
                </a:solidFill>
                <a:latin typeface="+mj-lt"/>
              </a:rPr>
              <a:t>favoriser la pratique systématique de l’anglais </a:t>
            </a:r>
          </a:p>
        </p:txBody>
      </p:sp>
      <p:sp>
        <p:nvSpPr>
          <p:cNvPr id="10" name="Flowchart: Extract 6"/>
          <p:cNvSpPr/>
          <p:nvPr/>
        </p:nvSpPr>
        <p:spPr>
          <a:xfrm rot="16200000">
            <a:off x="4497979" y="4923172"/>
            <a:ext cx="255815" cy="230233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</p:spTree>
    <p:extLst>
      <p:ext uri="{BB962C8B-B14F-4D97-AF65-F5344CB8AC3E}">
        <p14:creationId xmlns:p14="http://schemas.microsoft.com/office/powerpoint/2010/main" val="2830579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3" grpId="0"/>
      <p:bldP spid="12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58857B-9751-0841-A584-7D080C087989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3577590" y="1783080"/>
            <a:ext cx="5143500" cy="3291840"/>
          </a:xfrm>
          <a:prstGeom prst="bentConnector3">
            <a:avLst>
              <a:gd name="adj1" fmla="val 10423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Extract 11"/>
          <p:cNvSpPr/>
          <p:nvPr/>
        </p:nvSpPr>
        <p:spPr>
          <a:xfrm rot="5400000">
            <a:off x="7508694" y="2298246"/>
            <a:ext cx="244928" cy="220436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3" name="Flowchart: Extract 12"/>
          <p:cNvSpPr/>
          <p:nvPr/>
        </p:nvSpPr>
        <p:spPr>
          <a:xfrm rot="5400000">
            <a:off x="7508694" y="4203247"/>
            <a:ext cx="244928" cy="220436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DB6BB-0961-BF42-B478-D58402D47952}"/>
              </a:ext>
            </a:extLst>
          </p:cNvPr>
          <p:cNvSpPr/>
          <p:nvPr/>
        </p:nvSpPr>
        <p:spPr>
          <a:xfrm>
            <a:off x="2638697" y="2175887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350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Action 4: rendre l’enseignement plus structuré et progressif en prenant appui sur des ressources nationales</a:t>
            </a:r>
            <a:endParaRPr lang="fr-FR" sz="2700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0C0E2A-F511-7F40-92AF-1F18754B7514}"/>
              </a:ext>
            </a:extLst>
          </p:cNvPr>
          <p:cNvSpPr/>
          <p:nvPr/>
        </p:nvSpPr>
        <p:spPr>
          <a:xfrm>
            <a:off x="1921873" y="3863341"/>
            <a:ext cx="5300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350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Action 6 : inscrire le parcours des élèves dans un cadre de référence européen (test de positionnement en 3</a:t>
            </a:r>
            <a:r>
              <a:rPr lang="fr-FR" sz="1350" baseline="30000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ème</a:t>
            </a:r>
            <a:r>
              <a:rPr lang="fr-FR" sz="1350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, attestation de langue pour les bacheliers généraux et technologiques bac 2021, certification de langue pour les élèves inscrits dans des parcours spécifiques)</a:t>
            </a:r>
            <a:endParaRPr lang="fr-FR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CDB6BB-0961-BF42-B478-D58402D47952}"/>
              </a:ext>
            </a:extLst>
          </p:cNvPr>
          <p:cNvSpPr/>
          <p:nvPr/>
        </p:nvSpPr>
        <p:spPr>
          <a:xfrm>
            <a:off x="2650127" y="3121354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350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Action 5 : utiliser toutes les ressources du numérique et de l’intelligence artificielle </a:t>
            </a:r>
            <a:endParaRPr lang="fr-FR" sz="2700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10" name="Flowchart: Extract 11"/>
          <p:cNvSpPr/>
          <p:nvPr/>
        </p:nvSpPr>
        <p:spPr>
          <a:xfrm rot="5400000">
            <a:off x="7508694" y="3250746"/>
            <a:ext cx="244928" cy="220436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</p:spTree>
    <p:extLst>
      <p:ext uri="{BB962C8B-B14F-4D97-AF65-F5344CB8AC3E}">
        <p14:creationId xmlns:p14="http://schemas.microsoft.com/office/powerpoint/2010/main" val="761398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" grpId="0"/>
      <p:bldP spid="6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D46A242-54E3-7E45-8517-76097832FFD6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4177665" y="1183005"/>
            <a:ext cx="3943350" cy="3291840"/>
          </a:xfrm>
          <a:prstGeom prst="bentConnector3">
            <a:avLst>
              <a:gd name="adj1" fmla="val 1356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Extract 8"/>
          <p:cNvSpPr/>
          <p:nvPr/>
        </p:nvSpPr>
        <p:spPr>
          <a:xfrm rot="16200000">
            <a:off x="4559209" y="2527391"/>
            <a:ext cx="255815" cy="230233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Flowchart: Extract 9"/>
          <p:cNvSpPr/>
          <p:nvPr/>
        </p:nvSpPr>
        <p:spPr>
          <a:xfrm rot="5400000">
            <a:off x="4174722" y="3441246"/>
            <a:ext cx="244928" cy="220436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72EF7C-C971-4B45-840D-7F60BF71088D}"/>
              </a:ext>
            </a:extLst>
          </p:cNvPr>
          <p:cNvSpPr/>
          <p:nvPr/>
        </p:nvSpPr>
        <p:spPr>
          <a:xfrm>
            <a:off x="5014504" y="2400133"/>
            <a:ext cx="34551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Action 8 : mieux accompagner les professeurs pendant leur formation continue</a:t>
            </a:r>
            <a:endParaRPr lang="fr-FR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44E902-33B8-D849-AD15-A5D72E441990}"/>
              </a:ext>
            </a:extLst>
          </p:cNvPr>
          <p:cNvSpPr/>
          <p:nvPr/>
        </p:nvSpPr>
        <p:spPr>
          <a:xfrm>
            <a:off x="373925" y="3188283"/>
            <a:ext cx="36935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350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Action 9 : multiplier les écoles et établissements bilingues et internationaux et créer un réseau d’établissements labellisés EUROSCOL</a:t>
            </a:r>
            <a:endParaRPr lang="fr-FR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44E902-33B8-D849-AD15-A5D72E441990}"/>
              </a:ext>
            </a:extLst>
          </p:cNvPr>
          <p:cNvSpPr/>
          <p:nvPr/>
        </p:nvSpPr>
        <p:spPr>
          <a:xfrm>
            <a:off x="376696" y="1553061"/>
            <a:ext cx="3693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350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Action 7 : mieux accompagner les professeurs pendant leur formation initiale</a:t>
            </a:r>
          </a:p>
          <a:p>
            <a:pPr algn="r"/>
            <a:endParaRPr lang="fr-FR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lowchart: Extract 9"/>
          <p:cNvSpPr/>
          <p:nvPr/>
        </p:nvSpPr>
        <p:spPr>
          <a:xfrm rot="5400000">
            <a:off x="4174722" y="1789092"/>
            <a:ext cx="244928" cy="220436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72EF7C-C971-4B45-840D-7F60BF71088D}"/>
              </a:ext>
            </a:extLst>
          </p:cNvPr>
          <p:cNvSpPr/>
          <p:nvPr/>
        </p:nvSpPr>
        <p:spPr>
          <a:xfrm>
            <a:off x="5014504" y="4229714"/>
            <a:ext cx="34551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Action 10 : créer un baccalauréat français international</a:t>
            </a:r>
          </a:p>
        </p:txBody>
      </p:sp>
      <p:sp>
        <p:nvSpPr>
          <p:cNvPr id="14" name="Flowchart: Extract 8"/>
          <p:cNvSpPr/>
          <p:nvPr/>
        </p:nvSpPr>
        <p:spPr>
          <a:xfrm rot="16200000">
            <a:off x="4608357" y="4356972"/>
            <a:ext cx="255815" cy="230233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</p:spTree>
    <p:extLst>
      <p:ext uri="{BB962C8B-B14F-4D97-AF65-F5344CB8AC3E}">
        <p14:creationId xmlns:p14="http://schemas.microsoft.com/office/powerpoint/2010/main" val="2836983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  <p:bldP spid="16" grpId="0"/>
      <p:bldP spid="8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02096-3999-AD4D-9ACE-22AB73A50B2D}"/>
              </a:ext>
            </a:extLst>
          </p:cNvPr>
          <p:cNvSpPr txBox="1">
            <a:spLocks/>
          </p:cNvSpPr>
          <p:nvPr/>
        </p:nvSpPr>
        <p:spPr>
          <a:xfrm>
            <a:off x="467544" y="276794"/>
            <a:ext cx="8329205" cy="145115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Les sections à ouverture linguistique, européenne et internationale dans l’académie de Versailles</a:t>
            </a:r>
          </a:p>
        </p:txBody>
      </p:sp>
      <p:sp>
        <p:nvSpPr>
          <p:cNvPr id="10" name="Rounded Rectangle 22">
            <a:extLst>
              <a:ext uri="{FF2B5EF4-FFF2-40B4-BE49-F238E27FC236}">
                <a16:creationId xmlns:a16="http://schemas.microsoft.com/office/drawing/2014/main" id="{C5144AF3-0A2A-A94C-AD3C-C2ECA8C48C82}"/>
              </a:ext>
            </a:extLst>
          </p:cNvPr>
          <p:cNvSpPr/>
          <p:nvPr/>
        </p:nvSpPr>
        <p:spPr>
          <a:xfrm>
            <a:off x="1020448" y="5677665"/>
            <a:ext cx="1143000" cy="63500"/>
          </a:xfrm>
          <a:prstGeom prst="roundRect">
            <a:avLst/>
          </a:prstGeom>
          <a:solidFill>
            <a:srgbClr val="005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ECCCDA-0D01-AE45-88F6-9E22EB264763}"/>
              </a:ext>
            </a:extLst>
          </p:cNvPr>
          <p:cNvSpPr/>
          <p:nvPr/>
        </p:nvSpPr>
        <p:spPr>
          <a:xfrm>
            <a:off x="790097" y="3681523"/>
            <a:ext cx="1717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Les Sections Européennes et de Langues Orientales (SELO)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F2800D29-44D9-5943-BE9B-26E833604E93}"/>
              </a:ext>
            </a:extLst>
          </p:cNvPr>
          <p:cNvSpPr/>
          <p:nvPr/>
        </p:nvSpPr>
        <p:spPr>
          <a:xfrm>
            <a:off x="2707520" y="1920795"/>
            <a:ext cx="1459487" cy="15331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E804D9CB-3878-9840-98AC-6CED3992B722}"/>
              </a:ext>
            </a:extLst>
          </p:cNvPr>
          <p:cNvSpPr/>
          <p:nvPr/>
        </p:nvSpPr>
        <p:spPr>
          <a:xfrm>
            <a:off x="2871379" y="5677665"/>
            <a:ext cx="1143000" cy="635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04C65F-374E-EE49-A411-65AB6E868C16}"/>
              </a:ext>
            </a:extLst>
          </p:cNvPr>
          <p:cNvSpPr/>
          <p:nvPr/>
        </p:nvSpPr>
        <p:spPr>
          <a:xfrm>
            <a:off x="2694770" y="3646787"/>
            <a:ext cx="1530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Les sections internationales (SI)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2AE862C2-34C2-FA42-92A1-94C5953FCF37}"/>
              </a:ext>
            </a:extLst>
          </p:cNvPr>
          <p:cNvSpPr/>
          <p:nvPr/>
        </p:nvSpPr>
        <p:spPr>
          <a:xfrm>
            <a:off x="4577287" y="1945944"/>
            <a:ext cx="1442590" cy="15564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B63A42B0-F385-5C48-99AB-A594008862F7}"/>
              </a:ext>
            </a:extLst>
          </p:cNvPr>
          <p:cNvSpPr/>
          <p:nvPr/>
        </p:nvSpPr>
        <p:spPr>
          <a:xfrm>
            <a:off x="4729570" y="5677665"/>
            <a:ext cx="1143000" cy="635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736C0C-A1D9-6742-B268-EE35E7D38081}"/>
              </a:ext>
            </a:extLst>
          </p:cNvPr>
          <p:cNvSpPr/>
          <p:nvPr/>
        </p:nvSpPr>
        <p:spPr>
          <a:xfrm>
            <a:off x="4525504" y="3656969"/>
            <a:ext cx="1573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Les sections binationales</a:t>
            </a: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34A1F92F-6408-B64B-B0CC-3CCA845BBF35}"/>
              </a:ext>
            </a:extLst>
          </p:cNvPr>
          <p:cNvSpPr/>
          <p:nvPr/>
        </p:nvSpPr>
        <p:spPr>
          <a:xfrm>
            <a:off x="6443977" y="5677665"/>
            <a:ext cx="1143000" cy="63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AC95C2-E7D5-DB4B-AC3E-9934D7B3EB74}"/>
              </a:ext>
            </a:extLst>
          </p:cNvPr>
          <p:cNvSpPr/>
          <p:nvPr/>
        </p:nvSpPr>
        <p:spPr>
          <a:xfrm>
            <a:off x="6347477" y="3675335"/>
            <a:ext cx="16046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hlinkClick r:id="rId3"/>
              </a:rPr>
              <a:t>La Délégation aux affaires européennes, internationales et à la coopération </a:t>
            </a:r>
          </a:p>
          <a:p>
            <a:r>
              <a:rPr lang="fr-FR" sz="1600" dirty="0">
                <a:hlinkClick r:id="rId3"/>
              </a:rPr>
              <a:t>DAREIC</a:t>
            </a:r>
            <a:endParaRPr lang="fr-FR" sz="1600" dirty="0"/>
          </a:p>
        </p:txBody>
      </p:sp>
      <p:sp>
        <p:nvSpPr>
          <p:cNvPr id="31" name="AutoShape 81">
            <a:extLst>
              <a:ext uri="{FF2B5EF4-FFF2-40B4-BE49-F238E27FC236}">
                <a16:creationId xmlns:a16="http://schemas.microsoft.com/office/drawing/2014/main" id="{0A5FA5E3-80F3-C14E-B2B1-49300849E47D}"/>
              </a:ext>
            </a:extLst>
          </p:cNvPr>
          <p:cNvSpPr>
            <a:spLocks/>
          </p:cNvSpPr>
          <p:nvPr/>
        </p:nvSpPr>
        <p:spPr bwMode="auto">
          <a:xfrm>
            <a:off x="6721833" y="2344858"/>
            <a:ext cx="587285" cy="6525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4290" tIns="34290" rIns="34290" bIns="34290" anchor="ctr"/>
          <a:lstStyle/>
          <a:p>
            <a:pPr defTabSz="411480"/>
            <a:endParaRPr lang="en-US" sz="27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2A864225-7844-8347-B3B2-6B9D17EB51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738" y="2224803"/>
            <a:ext cx="813049" cy="813049"/>
          </a:xfrm>
          <a:prstGeom prst="rect">
            <a:avLst/>
          </a:prstGeom>
        </p:spPr>
      </p:pic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3C9414F0-C4E4-4346-AC8A-F199936CAB53}"/>
              </a:ext>
            </a:extLst>
          </p:cNvPr>
          <p:cNvSpPr/>
          <p:nvPr/>
        </p:nvSpPr>
        <p:spPr>
          <a:xfrm>
            <a:off x="6322671" y="1995251"/>
            <a:ext cx="1430571" cy="155640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AutoShape 81">
            <a:extLst>
              <a:ext uri="{FF2B5EF4-FFF2-40B4-BE49-F238E27FC236}">
                <a16:creationId xmlns:a16="http://schemas.microsoft.com/office/drawing/2014/main" id="{0A5FA5E3-80F3-C14E-B2B1-49300849E47D}"/>
              </a:ext>
            </a:extLst>
          </p:cNvPr>
          <p:cNvSpPr>
            <a:spLocks/>
          </p:cNvSpPr>
          <p:nvPr/>
        </p:nvSpPr>
        <p:spPr bwMode="auto">
          <a:xfrm>
            <a:off x="6744313" y="2305058"/>
            <a:ext cx="587285" cy="6525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4290" tIns="34290" rIns="34290" bIns="34290" anchor="ctr"/>
          <a:lstStyle/>
          <a:p>
            <a:pPr defTabSz="411480"/>
            <a:endParaRPr lang="en-US" sz="27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3" name="Vague 2"/>
          <p:cNvSpPr/>
          <p:nvPr/>
        </p:nvSpPr>
        <p:spPr>
          <a:xfrm>
            <a:off x="4860032" y="2231050"/>
            <a:ext cx="327482" cy="429722"/>
          </a:xfrm>
          <a:prstGeom prst="wave">
            <a:avLst/>
          </a:prstGeom>
          <a:solidFill>
            <a:srgbClr val="2540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Vague 25"/>
          <p:cNvSpPr/>
          <p:nvPr/>
        </p:nvSpPr>
        <p:spPr>
          <a:xfrm>
            <a:off x="5350225" y="2724148"/>
            <a:ext cx="327482" cy="429722"/>
          </a:xfrm>
          <a:prstGeom prst="wave">
            <a:avLst/>
          </a:prstGeom>
          <a:solidFill>
            <a:srgbClr val="2540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5E6D1078-CF54-7D45-B05D-C8D5E6500F61}"/>
              </a:ext>
            </a:extLst>
          </p:cNvPr>
          <p:cNvSpPr/>
          <p:nvPr/>
        </p:nvSpPr>
        <p:spPr>
          <a:xfrm>
            <a:off x="826879" y="1917974"/>
            <a:ext cx="1458997" cy="1567337"/>
          </a:xfrm>
          <a:prstGeom prst="roundRect">
            <a:avLst/>
          </a:prstGeom>
          <a:solidFill>
            <a:srgbClr val="005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11" y="2194629"/>
            <a:ext cx="1317251" cy="8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3432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9265"/>
            <a:ext cx="8967769" cy="34558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5" y="777270"/>
            <a:ext cx="4674072" cy="45964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297" y="777270"/>
            <a:ext cx="4248472" cy="47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65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2064</Words>
  <Application>Microsoft Macintosh PowerPoint</Application>
  <PresentationFormat>Affichage à l'écran (4:3)</PresentationFormat>
  <Paragraphs>229</Paragraphs>
  <Slides>22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Source Sans Pro</vt:lpstr>
      <vt:lpstr>Wingdings</vt:lpstr>
      <vt:lpstr>Thème Office</vt:lpstr>
      <vt:lpstr>1_Thème Office</vt:lpstr>
      <vt:lpstr>Présentation de la certification complémentaire, enseignement d’une discipline en langue vivante étrangère</vt:lpstr>
      <vt:lpstr>Présentation PowerPoint</vt:lpstr>
      <vt:lpstr>Présentation PowerPoint</vt:lpstr>
      <vt:lpstr>Le plan Langues vivantes </vt:lpstr>
      <vt:lpstr>Plan d’actions</vt:lpstr>
      <vt:lpstr>Présentation PowerPoint</vt:lpstr>
      <vt:lpstr>Présentation PowerPoint</vt:lpstr>
      <vt:lpstr>Présentation PowerPoint</vt:lpstr>
      <vt:lpstr>Présentation PowerPoint</vt:lpstr>
      <vt:lpstr>Les sections européennes et de langues orientales  dans l’académie</vt:lpstr>
      <vt:lpstr>Pourquoi enseigner une discipline/un champ disciplinaire  en langue vivante étrangère?</vt:lpstr>
      <vt:lpstr>une plus-value pour les élèves  </vt:lpstr>
      <vt:lpstr>une plus-value pour l’enseignant  </vt:lpstr>
      <vt:lpstr>une plus-value pour l’établissement  </vt:lpstr>
      <vt:lpstr>Présentation PowerPoint</vt:lpstr>
      <vt:lpstr>Modalités d’inscription</vt:lpstr>
      <vt:lpstr>Les modalités de la certification</vt:lpstr>
      <vt:lpstr>Les critères d’évaluation</vt:lpstr>
      <vt:lpstr>Un examen attractif mais exigeant</vt:lpstr>
      <vt:lpstr>Présentation PowerPoint</vt:lpstr>
      <vt:lpstr>Présentation PowerPoint</vt:lpstr>
      <vt:lpstr>Formations au PAF</vt:lpstr>
    </vt:vector>
  </TitlesOfParts>
  <Company>Rectorat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certification complémentaire</dc:title>
  <dc:creator>vdautresme</dc:creator>
  <cp:lastModifiedBy>Valérie marchand</cp:lastModifiedBy>
  <cp:revision>90</cp:revision>
  <dcterms:created xsi:type="dcterms:W3CDTF">2012-10-09T12:23:41Z</dcterms:created>
  <dcterms:modified xsi:type="dcterms:W3CDTF">2019-11-14T20:28:32Z</dcterms:modified>
</cp:coreProperties>
</file>