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1" r:id="rId14"/>
    <p:sldId id="270"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9"/>
    <p:restoredTop sz="94681"/>
  </p:normalViewPr>
  <p:slideViewPr>
    <p:cSldViewPr snapToGrid="0" snapToObjects="1">
      <p:cViewPr varScale="1">
        <p:scale>
          <a:sx n="107" d="100"/>
          <a:sy n="107" d="100"/>
        </p:scale>
        <p:origin x="72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E30F63-1206-D741-8C6F-98183B38A812}"/>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ECF95ED8-3E06-3645-8044-6F262CB02B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8BD7CA2-61F1-5242-9A08-7CBB8F36CF12}"/>
              </a:ext>
            </a:extLst>
          </p:cNvPr>
          <p:cNvSpPr>
            <a:spLocks noGrp="1"/>
          </p:cNvSpPr>
          <p:nvPr>
            <p:ph type="dt" sz="half" idx="10"/>
          </p:nvPr>
        </p:nvSpPr>
        <p:spPr/>
        <p:txBody>
          <a:bodyPr/>
          <a:lstStyle/>
          <a:p>
            <a:fld id="{E9206E78-09DF-5747-B517-1C672F71B66C}" type="datetimeFigureOut">
              <a:rPr lang="fr-FR" smtClean="0"/>
              <a:t>28/05/2022</a:t>
            </a:fld>
            <a:endParaRPr lang="fr-FR"/>
          </a:p>
        </p:txBody>
      </p:sp>
      <p:sp>
        <p:nvSpPr>
          <p:cNvPr id="5" name="Espace réservé du pied de page 4">
            <a:extLst>
              <a:ext uri="{FF2B5EF4-FFF2-40B4-BE49-F238E27FC236}">
                <a16:creationId xmlns:a16="http://schemas.microsoft.com/office/drawing/2014/main" id="{450E7DD4-758E-344B-884A-C7190E77B59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B16D695-295A-8243-B543-37E6C8C86032}"/>
              </a:ext>
            </a:extLst>
          </p:cNvPr>
          <p:cNvSpPr>
            <a:spLocks noGrp="1"/>
          </p:cNvSpPr>
          <p:nvPr>
            <p:ph type="sldNum" sz="quarter" idx="12"/>
          </p:nvPr>
        </p:nvSpPr>
        <p:spPr/>
        <p:txBody>
          <a:bodyPr/>
          <a:lstStyle/>
          <a:p>
            <a:fld id="{1680EAEB-366B-AB45-844F-A4A129788040}" type="slidenum">
              <a:rPr lang="fr-FR" smtClean="0"/>
              <a:t>‹N°›</a:t>
            </a:fld>
            <a:endParaRPr lang="fr-FR"/>
          </a:p>
        </p:txBody>
      </p:sp>
    </p:spTree>
    <p:extLst>
      <p:ext uri="{BB962C8B-B14F-4D97-AF65-F5344CB8AC3E}">
        <p14:creationId xmlns:p14="http://schemas.microsoft.com/office/powerpoint/2010/main" val="350513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93AE9F-EFBF-E24C-9D1E-F1E10FC8792E}"/>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B4DCABEF-C2A9-F948-B093-F00AAD57351F}"/>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A9ED09F-E3F6-E143-BAE6-6415D06A8F64}"/>
              </a:ext>
            </a:extLst>
          </p:cNvPr>
          <p:cNvSpPr>
            <a:spLocks noGrp="1"/>
          </p:cNvSpPr>
          <p:nvPr>
            <p:ph type="dt" sz="half" idx="10"/>
          </p:nvPr>
        </p:nvSpPr>
        <p:spPr/>
        <p:txBody>
          <a:bodyPr/>
          <a:lstStyle/>
          <a:p>
            <a:fld id="{E9206E78-09DF-5747-B517-1C672F71B66C}" type="datetimeFigureOut">
              <a:rPr lang="fr-FR" smtClean="0"/>
              <a:t>28/05/2022</a:t>
            </a:fld>
            <a:endParaRPr lang="fr-FR"/>
          </a:p>
        </p:txBody>
      </p:sp>
      <p:sp>
        <p:nvSpPr>
          <p:cNvPr id="5" name="Espace réservé du pied de page 4">
            <a:extLst>
              <a:ext uri="{FF2B5EF4-FFF2-40B4-BE49-F238E27FC236}">
                <a16:creationId xmlns:a16="http://schemas.microsoft.com/office/drawing/2014/main" id="{8600C7F2-623F-DE4F-8956-683E757CDE9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19EEB52-F335-EC47-814A-0A0052A95CBF}"/>
              </a:ext>
            </a:extLst>
          </p:cNvPr>
          <p:cNvSpPr>
            <a:spLocks noGrp="1"/>
          </p:cNvSpPr>
          <p:nvPr>
            <p:ph type="sldNum" sz="quarter" idx="12"/>
          </p:nvPr>
        </p:nvSpPr>
        <p:spPr/>
        <p:txBody>
          <a:bodyPr/>
          <a:lstStyle/>
          <a:p>
            <a:fld id="{1680EAEB-366B-AB45-844F-A4A129788040}" type="slidenum">
              <a:rPr lang="fr-FR" smtClean="0"/>
              <a:t>‹N°›</a:t>
            </a:fld>
            <a:endParaRPr lang="fr-FR"/>
          </a:p>
        </p:txBody>
      </p:sp>
    </p:spTree>
    <p:extLst>
      <p:ext uri="{BB962C8B-B14F-4D97-AF65-F5344CB8AC3E}">
        <p14:creationId xmlns:p14="http://schemas.microsoft.com/office/powerpoint/2010/main" val="597943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EBF661B-8393-874A-9DE8-254794D71F27}"/>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51112A93-9966-1545-8FF0-1623DC52075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9827E34-3090-9846-87FA-4B8A552D0AA3}"/>
              </a:ext>
            </a:extLst>
          </p:cNvPr>
          <p:cNvSpPr>
            <a:spLocks noGrp="1"/>
          </p:cNvSpPr>
          <p:nvPr>
            <p:ph type="dt" sz="half" idx="10"/>
          </p:nvPr>
        </p:nvSpPr>
        <p:spPr/>
        <p:txBody>
          <a:bodyPr/>
          <a:lstStyle/>
          <a:p>
            <a:fld id="{E9206E78-09DF-5747-B517-1C672F71B66C}" type="datetimeFigureOut">
              <a:rPr lang="fr-FR" smtClean="0"/>
              <a:t>28/05/2022</a:t>
            </a:fld>
            <a:endParaRPr lang="fr-FR"/>
          </a:p>
        </p:txBody>
      </p:sp>
      <p:sp>
        <p:nvSpPr>
          <p:cNvPr id="5" name="Espace réservé du pied de page 4">
            <a:extLst>
              <a:ext uri="{FF2B5EF4-FFF2-40B4-BE49-F238E27FC236}">
                <a16:creationId xmlns:a16="http://schemas.microsoft.com/office/drawing/2014/main" id="{A9EA137F-8F87-9345-9095-66548E36218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8321FF1-2893-5543-83A7-3A51FD61325D}"/>
              </a:ext>
            </a:extLst>
          </p:cNvPr>
          <p:cNvSpPr>
            <a:spLocks noGrp="1"/>
          </p:cNvSpPr>
          <p:nvPr>
            <p:ph type="sldNum" sz="quarter" idx="12"/>
          </p:nvPr>
        </p:nvSpPr>
        <p:spPr/>
        <p:txBody>
          <a:bodyPr/>
          <a:lstStyle/>
          <a:p>
            <a:fld id="{1680EAEB-366B-AB45-844F-A4A129788040}" type="slidenum">
              <a:rPr lang="fr-FR" smtClean="0"/>
              <a:t>‹N°›</a:t>
            </a:fld>
            <a:endParaRPr lang="fr-FR"/>
          </a:p>
        </p:txBody>
      </p:sp>
    </p:spTree>
    <p:extLst>
      <p:ext uri="{BB962C8B-B14F-4D97-AF65-F5344CB8AC3E}">
        <p14:creationId xmlns:p14="http://schemas.microsoft.com/office/powerpoint/2010/main" val="3990894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58B841-DF06-C94D-BF8F-35992745AD5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883AFB3-9E98-5341-876A-E08166288551}"/>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053FDB4-97D4-B340-9C8F-68273D245D30}"/>
              </a:ext>
            </a:extLst>
          </p:cNvPr>
          <p:cNvSpPr>
            <a:spLocks noGrp="1"/>
          </p:cNvSpPr>
          <p:nvPr>
            <p:ph type="dt" sz="half" idx="10"/>
          </p:nvPr>
        </p:nvSpPr>
        <p:spPr/>
        <p:txBody>
          <a:bodyPr/>
          <a:lstStyle/>
          <a:p>
            <a:fld id="{E9206E78-09DF-5747-B517-1C672F71B66C}" type="datetimeFigureOut">
              <a:rPr lang="fr-FR" smtClean="0"/>
              <a:t>28/05/2022</a:t>
            </a:fld>
            <a:endParaRPr lang="fr-FR"/>
          </a:p>
        </p:txBody>
      </p:sp>
      <p:sp>
        <p:nvSpPr>
          <p:cNvPr id="5" name="Espace réservé du pied de page 4">
            <a:extLst>
              <a:ext uri="{FF2B5EF4-FFF2-40B4-BE49-F238E27FC236}">
                <a16:creationId xmlns:a16="http://schemas.microsoft.com/office/drawing/2014/main" id="{F8C76608-F80A-A442-AE74-C4D6B846B33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8A55730-CEC5-9D42-8616-37C67F78B060}"/>
              </a:ext>
            </a:extLst>
          </p:cNvPr>
          <p:cNvSpPr>
            <a:spLocks noGrp="1"/>
          </p:cNvSpPr>
          <p:nvPr>
            <p:ph type="sldNum" sz="quarter" idx="12"/>
          </p:nvPr>
        </p:nvSpPr>
        <p:spPr/>
        <p:txBody>
          <a:bodyPr/>
          <a:lstStyle/>
          <a:p>
            <a:fld id="{1680EAEB-366B-AB45-844F-A4A129788040}" type="slidenum">
              <a:rPr lang="fr-FR" smtClean="0"/>
              <a:t>‹N°›</a:t>
            </a:fld>
            <a:endParaRPr lang="fr-FR"/>
          </a:p>
        </p:txBody>
      </p:sp>
    </p:spTree>
    <p:extLst>
      <p:ext uri="{BB962C8B-B14F-4D97-AF65-F5344CB8AC3E}">
        <p14:creationId xmlns:p14="http://schemas.microsoft.com/office/powerpoint/2010/main" val="86419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2D4C1F-AD76-F94E-BBC2-FAA70B69B39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F4562D6E-2226-C24F-A354-BA055675C8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1CBC57A3-CE90-2C4B-A845-CBF3FAEB0259}"/>
              </a:ext>
            </a:extLst>
          </p:cNvPr>
          <p:cNvSpPr>
            <a:spLocks noGrp="1"/>
          </p:cNvSpPr>
          <p:nvPr>
            <p:ph type="dt" sz="half" idx="10"/>
          </p:nvPr>
        </p:nvSpPr>
        <p:spPr/>
        <p:txBody>
          <a:bodyPr/>
          <a:lstStyle/>
          <a:p>
            <a:fld id="{E9206E78-09DF-5747-B517-1C672F71B66C}" type="datetimeFigureOut">
              <a:rPr lang="fr-FR" smtClean="0"/>
              <a:t>28/05/2022</a:t>
            </a:fld>
            <a:endParaRPr lang="fr-FR"/>
          </a:p>
        </p:txBody>
      </p:sp>
      <p:sp>
        <p:nvSpPr>
          <p:cNvPr id="5" name="Espace réservé du pied de page 4">
            <a:extLst>
              <a:ext uri="{FF2B5EF4-FFF2-40B4-BE49-F238E27FC236}">
                <a16:creationId xmlns:a16="http://schemas.microsoft.com/office/drawing/2014/main" id="{E2306713-243F-5346-B4EA-2C42430FA5A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EFC0111-F7E2-DA47-A84C-24168589C13F}"/>
              </a:ext>
            </a:extLst>
          </p:cNvPr>
          <p:cNvSpPr>
            <a:spLocks noGrp="1"/>
          </p:cNvSpPr>
          <p:nvPr>
            <p:ph type="sldNum" sz="quarter" idx="12"/>
          </p:nvPr>
        </p:nvSpPr>
        <p:spPr/>
        <p:txBody>
          <a:bodyPr/>
          <a:lstStyle/>
          <a:p>
            <a:fld id="{1680EAEB-366B-AB45-844F-A4A129788040}" type="slidenum">
              <a:rPr lang="fr-FR" smtClean="0"/>
              <a:t>‹N°›</a:t>
            </a:fld>
            <a:endParaRPr lang="fr-FR"/>
          </a:p>
        </p:txBody>
      </p:sp>
    </p:spTree>
    <p:extLst>
      <p:ext uri="{BB962C8B-B14F-4D97-AF65-F5344CB8AC3E}">
        <p14:creationId xmlns:p14="http://schemas.microsoft.com/office/powerpoint/2010/main" val="1566713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FEA789-DA46-224F-A038-AC5EF2ACA10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A587FF2-250B-FD4C-B0F7-605DEE1FBF4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E7FB4E67-C2BD-B24D-BD6B-F15DFB6FACF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F2F930B-68DE-2541-BA8C-5C0A95FEB278}"/>
              </a:ext>
            </a:extLst>
          </p:cNvPr>
          <p:cNvSpPr>
            <a:spLocks noGrp="1"/>
          </p:cNvSpPr>
          <p:nvPr>
            <p:ph type="dt" sz="half" idx="10"/>
          </p:nvPr>
        </p:nvSpPr>
        <p:spPr/>
        <p:txBody>
          <a:bodyPr/>
          <a:lstStyle/>
          <a:p>
            <a:fld id="{E9206E78-09DF-5747-B517-1C672F71B66C}" type="datetimeFigureOut">
              <a:rPr lang="fr-FR" smtClean="0"/>
              <a:t>28/05/2022</a:t>
            </a:fld>
            <a:endParaRPr lang="fr-FR"/>
          </a:p>
        </p:txBody>
      </p:sp>
      <p:sp>
        <p:nvSpPr>
          <p:cNvPr id="6" name="Espace réservé du pied de page 5">
            <a:extLst>
              <a:ext uri="{FF2B5EF4-FFF2-40B4-BE49-F238E27FC236}">
                <a16:creationId xmlns:a16="http://schemas.microsoft.com/office/drawing/2014/main" id="{142C19E1-65AA-A342-831F-96A038F4FCE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A8A551F-6E95-8D48-8E4A-75939ABDCE2D}"/>
              </a:ext>
            </a:extLst>
          </p:cNvPr>
          <p:cNvSpPr>
            <a:spLocks noGrp="1"/>
          </p:cNvSpPr>
          <p:nvPr>
            <p:ph type="sldNum" sz="quarter" idx="12"/>
          </p:nvPr>
        </p:nvSpPr>
        <p:spPr/>
        <p:txBody>
          <a:bodyPr/>
          <a:lstStyle/>
          <a:p>
            <a:fld id="{1680EAEB-366B-AB45-844F-A4A129788040}" type="slidenum">
              <a:rPr lang="fr-FR" smtClean="0"/>
              <a:t>‹N°›</a:t>
            </a:fld>
            <a:endParaRPr lang="fr-FR"/>
          </a:p>
        </p:txBody>
      </p:sp>
    </p:spTree>
    <p:extLst>
      <p:ext uri="{BB962C8B-B14F-4D97-AF65-F5344CB8AC3E}">
        <p14:creationId xmlns:p14="http://schemas.microsoft.com/office/powerpoint/2010/main" val="110749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601B6D-57CE-394B-9515-0DD15C7CA9F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F3E0D19-227E-6547-BF12-B365077C9D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67F0B76-9877-9345-95FF-DEA75DB15FE0}"/>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A13F2A68-AF85-E148-AA01-60C73DD269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83ACCAF-E497-8E4A-AB41-5A278B456B3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ADF2CB27-81A3-B847-90AE-B6DBAF6A235D}"/>
              </a:ext>
            </a:extLst>
          </p:cNvPr>
          <p:cNvSpPr>
            <a:spLocks noGrp="1"/>
          </p:cNvSpPr>
          <p:nvPr>
            <p:ph type="dt" sz="half" idx="10"/>
          </p:nvPr>
        </p:nvSpPr>
        <p:spPr/>
        <p:txBody>
          <a:bodyPr/>
          <a:lstStyle/>
          <a:p>
            <a:fld id="{E9206E78-09DF-5747-B517-1C672F71B66C}" type="datetimeFigureOut">
              <a:rPr lang="fr-FR" smtClean="0"/>
              <a:t>28/05/2022</a:t>
            </a:fld>
            <a:endParaRPr lang="fr-FR"/>
          </a:p>
        </p:txBody>
      </p:sp>
      <p:sp>
        <p:nvSpPr>
          <p:cNvPr id="8" name="Espace réservé du pied de page 7">
            <a:extLst>
              <a:ext uri="{FF2B5EF4-FFF2-40B4-BE49-F238E27FC236}">
                <a16:creationId xmlns:a16="http://schemas.microsoft.com/office/drawing/2014/main" id="{F697E80B-74D3-994B-A312-17CDEA75B905}"/>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4BEB6FE7-2AE7-684A-B93C-F614C8A7FEF6}"/>
              </a:ext>
            </a:extLst>
          </p:cNvPr>
          <p:cNvSpPr>
            <a:spLocks noGrp="1"/>
          </p:cNvSpPr>
          <p:nvPr>
            <p:ph type="sldNum" sz="quarter" idx="12"/>
          </p:nvPr>
        </p:nvSpPr>
        <p:spPr/>
        <p:txBody>
          <a:bodyPr/>
          <a:lstStyle/>
          <a:p>
            <a:fld id="{1680EAEB-366B-AB45-844F-A4A129788040}" type="slidenum">
              <a:rPr lang="fr-FR" smtClean="0"/>
              <a:t>‹N°›</a:t>
            </a:fld>
            <a:endParaRPr lang="fr-FR"/>
          </a:p>
        </p:txBody>
      </p:sp>
    </p:spTree>
    <p:extLst>
      <p:ext uri="{BB962C8B-B14F-4D97-AF65-F5344CB8AC3E}">
        <p14:creationId xmlns:p14="http://schemas.microsoft.com/office/powerpoint/2010/main" val="1346871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5F3DE3-2F14-EF4C-B6AB-0EE8949D5BA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10D36083-192D-2E47-A3A3-7280C301AEB8}"/>
              </a:ext>
            </a:extLst>
          </p:cNvPr>
          <p:cNvSpPr>
            <a:spLocks noGrp="1"/>
          </p:cNvSpPr>
          <p:nvPr>
            <p:ph type="dt" sz="half" idx="10"/>
          </p:nvPr>
        </p:nvSpPr>
        <p:spPr/>
        <p:txBody>
          <a:bodyPr/>
          <a:lstStyle/>
          <a:p>
            <a:fld id="{E9206E78-09DF-5747-B517-1C672F71B66C}" type="datetimeFigureOut">
              <a:rPr lang="fr-FR" smtClean="0"/>
              <a:t>28/05/2022</a:t>
            </a:fld>
            <a:endParaRPr lang="fr-FR"/>
          </a:p>
        </p:txBody>
      </p:sp>
      <p:sp>
        <p:nvSpPr>
          <p:cNvPr id="4" name="Espace réservé du pied de page 3">
            <a:extLst>
              <a:ext uri="{FF2B5EF4-FFF2-40B4-BE49-F238E27FC236}">
                <a16:creationId xmlns:a16="http://schemas.microsoft.com/office/drawing/2014/main" id="{E8D73454-C498-5347-A184-FEEBE3F13896}"/>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4A3CA4A7-D68A-FE43-B443-9C618E2FEF02}"/>
              </a:ext>
            </a:extLst>
          </p:cNvPr>
          <p:cNvSpPr>
            <a:spLocks noGrp="1"/>
          </p:cNvSpPr>
          <p:nvPr>
            <p:ph type="sldNum" sz="quarter" idx="12"/>
          </p:nvPr>
        </p:nvSpPr>
        <p:spPr/>
        <p:txBody>
          <a:bodyPr/>
          <a:lstStyle/>
          <a:p>
            <a:fld id="{1680EAEB-366B-AB45-844F-A4A129788040}" type="slidenum">
              <a:rPr lang="fr-FR" smtClean="0"/>
              <a:t>‹N°›</a:t>
            </a:fld>
            <a:endParaRPr lang="fr-FR"/>
          </a:p>
        </p:txBody>
      </p:sp>
    </p:spTree>
    <p:extLst>
      <p:ext uri="{BB962C8B-B14F-4D97-AF65-F5344CB8AC3E}">
        <p14:creationId xmlns:p14="http://schemas.microsoft.com/office/powerpoint/2010/main" val="2357939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D0EBDF5-2619-AA48-94FC-57ADD1AAB5C4}"/>
              </a:ext>
            </a:extLst>
          </p:cNvPr>
          <p:cNvSpPr>
            <a:spLocks noGrp="1"/>
          </p:cNvSpPr>
          <p:nvPr>
            <p:ph type="dt" sz="half" idx="10"/>
          </p:nvPr>
        </p:nvSpPr>
        <p:spPr/>
        <p:txBody>
          <a:bodyPr/>
          <a:lstStyle/>
          <a:p>
            <a:fld id="{E9206E78-09DF-5747-B517-1C672F71B66C}" type="datetimeFigureOut">
              <a:rPr lang="fr-FR" smtClean="0"/>
              <a:t>28/05/2022</a:t>
            </a:fld>
            <a:endParaRPr lang="fr-FR"/>
          </a:p>
        </p:txBody>
      </p:sp>
      <p:sp>
        <p:nvSpPr>
          <p:cNvPr id="3" name="Espace réservé du pied de page 2">
            <a:extLst>
              <a:ext uri="{FF2B5EF4-FFF2-40B4-BE49-F238E27FC236}">
                <a16:creationId xmlns:a16="http://schemas.microsoft.com/office/drawing/2014/main" id="{09595871-C493-7F4A-8D8B-2DC21FCEB4D0}"/>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7A3A1E1D-811C-C74F-BC0E-A349B082E261}"/>
              </a:ext>
            </a:extLst>
          </p:cNvPr>
          <p:cNvSpPr>
            <a:spLocks noGrp="1"/>
          </p:cNvSpPr>
          <p:nvPr>
            <p:ph type="sldNum" sz="quarter" idx="12"/>
          </p:nvPr>
        </p:nvSpPr>
        <p:spPr/>
        <p:txBody>
          <a:bodyPr/>
          <a:lstStyle/>
          <a:p>
            <a:fld id="{1680EAEB-366B-AB45-844F-A4A129788040}" type="slidenum">
              <a:rPr lang="fr-FR" smtClean="0"/>
              <a:t>‹N°›</a:t>
            </a:fld>
            <a:endParaRPr lang="fr-FR"/>
          </a:p>
        </p:txBody>
      </p:sp>
    </p:spTree>
    <p:extLst>
      <p:ext uri="{BB962C8B-B14F-4D97-AF65-F5344CB8AC3E}">
        <p14:creationId xmlns:p14="http://schemas.microsoft.com/office/powerpoint/2010/main" val="4268608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78FE58-FB0C-4643-833F-362FADACBDD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572876A-4396-8745-B70D-4A0EBAD9BC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F1F9EF3-BB5A-C84A-A420-38C1B26F4E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D464769-6E15-BC49-98B4-2B4D436DC25E}"/>
              </a:ext>
            </a:extLst>
          </p:cNvPr>
          <p:cNvSpPr>
            <a:spLocks noGrp="1"/>
          </p:cNvSpPr>
          <p:nvPr>
            <p:ph type="dt" sz="half" idx="10"/>
          </p:nvPr>
        </p:nvSpPr>
        <p:spPr/>
        <p:txBody>
          <a:bodyPr/>
          <a:lstStyle/>
          <a:p>
            <a:fld id="{E9206E78-09DF-5747-B517-1C672F71B66C}" type="datetimeFigureOut">
              <a:rPr lang="fr-FR" smtClean="0"/>
              <a:t>28/05/2022</a:t>
            </a:fld>
            <a:endParaRPr lang="fr-FR"/>
          </a:p>
        </p:txBody>
      </p:sp>
      <p:sp>
        <p:nvSpPr>
          <p:cNvPr id="6" name="Espace réservé du pied de page 5">
            <a:extLst>
              <a:ext uri="{FF2B5EF4-FFF2-40B4-BE49-F238E27FC236}">
                <a16:creationId xmlns:a16="http://schemas.microsoft.com/office/drawing/2014/main" id="{A4103DE7-6182-6C4A-A5D1-F5D4EC1E2D7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29C5159-85F1-4F44-B588-D643D4EE216A}"/>
              </a:ext>
            </a:extLst>
          </p:cNvPr>
          <p:cNvSpPr>
            <a:spLocks noGrp="1"/>
          </p:cNvSpPr>
          <p:nvPr>
            <p:ph type="sldNum" sz="quarter" idx="12"/>
          </p:nvPr>
        </p:nvSpPr>
        <p:spPr/>
        <p:txBody>
          <a:bodyPr/>
          <a:lstStyle/>
          <a:p>
            <a:fld id="{1680EAEB-366B-AB45-844F-A4A129788040}" type="slidenum">
              <a:rPr lang="fr-FR" smtClean="0"/>
              <a:t>‹N°›</a:t>
            </a:fld>
            <a:endParaRPr lang="fr-FR"/>
          </a:p>
        </p:txBody>
      </p:sp>
    </p:spTree>
    <p:extLst>
      <p:ext uri="{BB962C8B-B14F-4D97-AF65-F5344CB8AC3E}">
        <p14:creationId xmlns:p14="http://schemas.microsoft.com/office/powerpoint/2010/main" val="3578342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7A5697-2FF5-FD48-8EE6-BE4DF60C691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66533AF-DCFD-164D-9F14-4AF6D8118F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6AF4ECA-FDF7-AC4E-8BF7-9EB0AD9293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F385BEF-54E0-A54A-9143-0ECB48794231}"/>
              </a:ext>
            </a:extLst>
          </p:cNvPr>
          <p:cNvSpPr>
            <a:spLocks noGrp="1"/>
          </p:cNvSpPr>
          <p:nvPr>
            <p:ph type="dt" sz="half" idx="10"/>
          </p:nvPr>
        </p:nvSpPr>
        <p:spPr/>
        <p:txBody>
          <a:bodyPr/>
          <a:lstStyle/>
          <a:p>
            <a:fld id="{E9206E78-09DF-5747-B517-1C672F71B66C}" type="datetimeFigureOut">
              <a:rPr lang="fr-FR" smtClean="0"/>
              <a:t>28/05/2022</a:t>
            </a:fld>
            <a:endParaRPr lang="fr-FR"/>
          </a:p>
        </p:txBody>
      </p:sp>
      <p:sp>
        <p:nvSpPr>
          <p:cNvPr id="6" name="Espace réservé du pied de page 5">
            <a:extLst>
              <a:ext uri="{FF2B5EF4-FFF2-40B4-BE49-F238E27FC236}">
                <a16:creationId xmlns:a16="http://schemas.microsoft.com/office/drawing/2014/main" id="{F9F8CE4A-A00E-684B-BD61-A32A051ED1B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71BAEA6-5F70-E142-AB89-ED266370F733}"/>
              </a:ext>
            </a:extLst>
          </p:cNvPr>
          <p:cNvSpPr>
            <a:spLocks noGrp="1"/>
          </p:cNvSpPr>
          <p:nvPr>
            <p:ph type="sldNum" sz="quarter" idx="12"/>
          </p:nvPr>
        </p:nvSpPr>
        <p:spPr/>
        <p:txBody>
          <a:bodyPr/>
          <a:lstStyle/>
          <a:p>
            <a:fld id="{1680EAEB-366B-AB45-844F-A4A129788040}" type="slidenum">
              <a:rPr lang="fr-FR" smtClean="0"/>
              <a:t>‹N°›</a:t>
            </a:fld>
            <a:endParaRPr lang="fr-FR"/>
          </a:p>
        </p:txBody>
      </p:sp>
    </p:spTree>
    <p:extLst>
      <p:ext uri="{BB962C8B-B14F-4D97-AF65-F5344CB8AC3E}">
        <p14:creationId xmlns:p14="http://schemas.microsoft.com/office/powerpoint/2010/main" val="2572103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EA76A39-A4DA-4F4F-A2C5-76A24283EC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676A0A5-AB26-DB48-8569-2CA44B791B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A36BDA1-08E8-C942-B1B6-51E64AB2EB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206E78-09DF-5747-B517-1C672F71B66C}" type="datetimeFigureOut">
              <a:rPr lang="fr-FR" smtClean="0"/>
              <a:t>28/05/2022</a:t>
            </a:fld>
            <a:endParaRPr lang="fr-FR"/>
          </a:p>
        </p:txBody>
      </p:sp>
      <p:sp>
        <p:nvSpPr>
          <p:cNvPr id="5" name="Espace réservé du pied de page 4">
            <a:extLst>
              <a:ext uri="{FF2B5EF4-FFF2-40B4-BE49-F238E27FC236}">
                <a16:creationId xmlns:a16="http://schemas.microsoft.com/office/drawing/2014/main" id="{828AC7E1-4A8D-B244-855D-C22FEC5718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40BE038F-7F1C-F145-9AB9-5F6A31EC53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80EAEB-366B-AB45-844F-A4A129788040}" type="slidenum">
              <a:rPr lang="fr-FR" smtClean="0"/>
              <a:t>‹N°›</a:t>
            </a:fld>
            <a:endParaRPr lang="fr-FR"/>
          </a:p>
        </p:txBody>
      </p:sp>
    </p:spTree>
    <p:extLst>
      <p:ext uri="{BB962C8B-B14F-4D97-AF65-F5344CB8AC3E}">
        <p14:creationId xmlns:p14="http://schemas.microsoft.com/office/powerpoint/2010/main" val="4247909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dailymotion.com/video/xd6k4j" TargetMode="External"/><Relationship Id="rId7" Type="http://schemas.openxmlformats.org/officeDocument/2006/relationships/hyperlink" Target="https://www.futura-sciences.com/tech/actualites/informatique-imitation-game-film-rend-hommage-alan-turing-56645/" TargetMode="External"/><Relationship Id="rId2" Type="http://schemas.openxmlformats.org/officeDocument/2006/relationships/hyperlink" Target="https://www.youtube.com/watch?v=3h71HAJWnVU" TargetMode="External"/><Relationship Id="rId1" Type="http://schemas.openxmlformats.org/officeDocument/2006/relationships/slideLayout" Target="../slideLayouts/slideLayout2.xml"/><Relationship Id="rId6" Type="http://schemas.openxmlformats.org/officeDocument/2006/relationships/hyperlink" Target="https://www.techno-science.net/glossaire-definition/Ada-Lovelace.html" TargetMode="External"/><Relationship Id="rId5" Type="http://schemas.openxmlformats.org/officeDocument/2006/relationships/hyperlink" Target="https://www.techno-science.net/definition/7420.html" TargetMode="External"/><Relationship Id="rId4" Type="http://schemas.openxmlformats.org/officeDocument/2006/relationships/hyperlink" Target="http://educmath.ens-lyon.fr/Educmath/recherche/equipes-associees-13-14/mallette/prototype-mallette/utiliser-la-pascalin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www.franceculture.fr/emissions/science-en-questions/comment-converser-avec-les-machines-parlante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file:////var/folders/gz/qw5f9r4s36s6p_rm5x8f064r0000gn/T/com.microsoft.Word/WebArchiveCopyPasteTempFiles/her-spike-jonze.jpg"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fr.wiktionary.org/wiki/intellige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eb.maths.unsw.edu.au/~lafaye/CCM/pc/memoire.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fr.wikipedia.org/wiki/Ordinateur#%C3%89tymologi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courstechinfo.be/Techno/Informatique.html" TargetMode="External"/><Relationship Id="rId2" Type="http://schemas.openxmlformats.org/officeDocument/2006/relationships/hyperlink" Target="https://fr.wikipedia.org/wiki/Num&#233;riqu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sciencesetavenir.fr/videos/yann-lecun-explique-lintelligence-artificielle-et-ses-defis-a-venir_kzrzp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googleblog.blogspot.com/2012/06/using-large-scale-brain-simulations-for.html" TargetMode="External"/><Relationship Id="rId2" Type="http://schemas.openxmlformats.org/officeDocument/2006/relationships/hyperlink" Target="https://www.la-croix.com/Sciences-et-ethique/Sciences-et-ethique/Deep-learning-quand-machines-neurones-2019-09-02-120104471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845321-8580-D444-A726-D57CE996AFC3}"/>
              </a:ext>
            </a:extLst>
          </p:cNvPr>
          <p:cNvSpPr>
            <a:spLocks noGrp="1"/>
          </p:cNvSpPr>
          <p:nvPr>
            <p:ph type="ctrTitle"/>
          </p:nvPr>
        </p:nvSpPr>
        <p:spPr>
          <a:xfrm>
            <a:off x="1524000" y="297943"/>
            <a:ext cx="9144000" cy="1655762"/>
          </a:xfrm>
        </p:spPr>
        <p:txBody>
          <a:bodyPr>
            <a:normAutofit fontScale="90000"/>
          </a:bodyPr>
          <a:lstStyle/>
          <a:p>
            <a:r>
              <a:rPr lang="fr-FR" sz="2800" dirty="0"/>
              <a:t>les ordinateurs et l’intelligence. </a:t>
            </a:r>
            <a:br>
              <a:rPr lang="fr-FR" sz="2800" dirty="0"/>
            </a:br>
            <a:r>
              <a:rPr lang="fr-FR" sz="2800" dirty="0"/>
              <a:t>Autour du </a:t>
            </a:r>
            <a:r>
              <a:rPr lang="fr-FR" sz="2800" dirty="0">
                <a:latin typeface="+mn-lt"/>
              </a:rPr>
              <a:t>test</a:t>
            </a:r>
            <a:r>
              <a:rPr lang="fr-FR" sz="2800" dirty="0"/>
              <a:t> de Turing. </a:t>
            </a:r>
            <a:br>
              <a:rPr lang="fr-FR" sz="2800" dirty="0"/>
            </a:br>
            <a:r>
              <a:rPr lang="fr-FR" sz="2000" dirty="0"/>
              <a:t>Public : Classes de Terminale (philosophie), de Seconde ( SNT), de Première et Terminale (NSI)</a:t>
            </a:r>
            <a:br>
              <a:rPr lang="fr-FR" sz="2800" dirty="0"/>
            </a:br>
            <a:endParaRPr lang="fr-FR" sz="2800" dirty="0"/>
          </a:p>
        </p:txBody>
      </p:sp>
      <p:sp>
        <p:nvSpPr>
          <p:cNvPr id="3" name="Sous-titre 2">
            <a:extLst>
              <a:ext uri="{FF2B5EF4-FFF2-40B4-BE49-F238E27FC236}">
                <a16:creationId xmlns:a16="http://schemas.microsoft.com/office/drawing/2014/main" id="{81B3EC2E-B19C-8B4C-95E9-D15387927C85}"/>
              </a:ext>
            </a:extLst>
          </p:cNvPr>
          <p:cNvSpPr>
            <a:spLocks noGrp="1"/>
          </p:cNvSpPr>
          <p:nvPr>
            <p:ph type="subTitle" idx="1"/>
          </p:nvPr>
        </p:nvSpPr>
        <p:spPr/>
        <p:txBody>
          <a:bodyPr>
            <a:normAutofit fontScale="77500" lnSpcReduction="20000"/>
          </a:bodyPr>
          <a:lstStyle/>
          <a:p>
            <a:r>
              <a:rPr lang="fr-FR" b="1" dirty="0"/>
              <a:t>La suite de séquences ci-dessous est à penser comme un travail collaboratif, et dont les différentes questions peuvent être traitées de façon simultanée par plusieurs groupes.  On propose à chaque groupe d’élèves de prendre en charge une des séquences, et de produire un travail à présenter à l’oral. Chaque question est suivie d’un texte qui permet un prolongement en cours. Le professeur choisira, en fonction du temps dont il dispose et des points qu’il veut approfondir, le temps à consacrer à chacune de ces séquences.   Les différentes ressources seront disponibles sur </a:t>
            </a:r>
            <a:r>
              <a:rPr lang="fr-FR" b="1" dirty="0" err="1"/>
              <a:t>Pearltrees</a:t>
            </a:r>
            <a:r>
              <a:rPr lang="fr-FR" b="1" dirty="0"/>
              <a:t>.</a:t>
            </a:r>
            <a:r>
              <a:rPr lang="fr-FR" dirty="0"/>
              <a:t> </a:t>
            </a:r>
          </a:p>
          <a:p>
            <a:endParaRPr lang="fr-FR" dirty="0"/>
          </a:p>
          <a:p>
            <a:endParaRPr lang="fr-FR" dirty="0"/>
          </a:p>
        </p:txBody>
      </p:sp>
      <p:pic>
        <p:nvPicPr>
          <p:cNvPr id="4" name="Image 3">
            <a:extLst>
              <a:ext uri="{FF2B5EF4-FFF2-40B4-BE49-F238E27FC236}">
                <a16:creationId xmlns:a16="http://schemas.microsoft.com/office/drawing/2014/main" id="{BB8287CB-9B0F-964B-8862-5B17A5967E74}"/>
              </a:ext>
            </a:extLst>
          </p:cNvPr>
          <p:cNvPicPr>
            <a:picLocks noChangeAspect="1"/>
          </p:cNvPicPr>
          <p:nvPr/>
        </p:nvPicPr>
        <p:blipFill>
          <a:blip r:embed="rId2"/>
          <a:stretch>
            <a:fillRect/>
          </a:stretch>
        </p:blipFill>
        <p:spPr>
          <a:xfrm>
            <a:off x="4474210" y="1783080"/>
            <a:ext cx="2475230" cy="1485138"/>
          </a:xfrm>
          <a:prstGeom prst="rect">
            <a:avLst/>
          </a:prstGeom>
        </p:spPr>
      </p:pic>
      <p:sp>
        <p:nvSpPr>
          <p:cNvPr id="5" name="ZoneTexte 4">
            <a:extLst>
              <a:ext uri="{FF2B5EF4-FFF2-40B4-BE49-F238E27FC236}">
                <a16:creationId xmlns:a16="http://schemas.microsoft.com/office/drawing/2014/main" id="{F2C680D0-40D9-A5BD-676C-C911295F721F}"/>
              </a:ext>
            </a:extLst>
          </p:cNvPr>
          <p:cNvSpPr txBox="1"/>
          <p:nvPr/>
        </p:nvSpPr>
        <p:spPr>
          <a:xfrm>
            <a:off x="9963397" y="6555179"/>
            <a:ext cx="1851917" cy="307777"/>
          </a:xfrm>
          <a:prstGeom prst="rect">
            <a:avLst/>
          </a:prstGeom>
          <a:noFill/>
        </p:spPr>
        <p:txBody>
          <a:bodyPr wrap="none" rtlCol="0">
            <a:spAutoFit/>
          </a:bodyPr>
          <a:lstStyle/>
          <a:p>
            <a:r>
              <a:rPr lang="fr-FR" sz="1400" dirty="0"/>
              <a:t>Jean-Baptiste </a:t>
            </a:r>
            <a:r>
              <a:rPr lang="fr-FR" sz="1400" dirty="0" err="1"/>
              <a:t>Chaumié</a:t>
            </a:r>
            <a:endParaRPr lang="fr-FR" sz="1400" dirty="0"/>
          </a:p>
        </p:txBody>
      </p:sp>
    </p:spTree>
    <p:extLst>
      <p:ext uri="{BB962C8B-B14F-4D97-AF65-F5344CB8AC3E}">
        <p14:creationId xmlns:p14="http://schemas.microsoft.com/office/powerpoint/2010/main" val="938217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60DF09-B7D9-0845-BF0C-EE24587E9CB0}"/>
              </a:ext>
            </a:extLst>
          </p:cNvPr>
          <p:cNvSpPr>
            <a:spLocks noGrp="1"/>
          </p:cNvSpPr>
          <p:nvPr>
            <p:ph type="title"/>
          </p:nvPr>
        </p:nvSpPr>
        <p:spPr>
          <a:xfrm>
            <a:off x="135672" y="298218"/>
            <a:ext cx="12056327" cy="5143577"/>
          </a:xfrm>
        </p:spPr>
        <p:txBody>
          <a:bodyPr>
            <a:normAutofit/>
          </a:bodyPr>
          <a:lstStyle/>
          <a:p>
            <a:pPr algn="just"/>
            <a:r>
              <a:rPr lang="fr-FR" sz="3600" dirty="0">
                <a:latin typeface="+mn-lt"/>
                <a:ea typeface="MS Mincho" panose="02020609040205080304" pitchFamily="49" charset="-128"/>
                <a:cs typeface="Times" pitchFamily="2" charset="0"/>
              </a:rPr>
              <a:t>        Sous la forme d’un exposé 4 élèves présentent les 4 étapes     suivantes du développement de l’IA, et produisent une synthèse utilisable par leurs camarades.</a:t>
            </a:r>
            <a:endParaRPr lang="fr-FR" sz="3600" dirty="0">
              <a:latin typeface="+mn-lt"/>
            </a:endParaRPr>
          </a:p>
        </p:txBody>
      </p:sp>
      <p:sp>
        <p:nvSpPr>
          <p:cNvPr id="3" name="Espace réservé du contenu 2">
            <a:extLst>
              <a:ext uri="{FF2B5EF4-FFF2-40B4-BE49-F238E27FC236}">
                <a16:creationId xmlns:a16="http://schemas.microsoft.com/office/drawing/2014/main" id="{739A58D0-86D1-DB48-AF4F-9C0A257EE564}"/>
              </a:ext>
            </a:extLst>
          </p:cNvPr>
          <p:cNvSpPr>
            <a:spLocks noGrp="1"/>
          </p:cNvSpPr>
          <p:nvPr>
            <p:ph idx="1"/>
          </p:nvPr>
        </p:nvSpPr>
        <p:spPr>
          <a:xfrm>
            <a:off x="838200" y="735980"/>
            <a:ext cx="10515600" cy="4125951"/>
          </a:xfrm>
        </p:spPr>
        <p:txBody>
          <a:bodyPr/>
          <a:lstStyle/>
          <a:p>
            <a:pPr marL="0" indent="0">
              <a:buNone/>
            </a:pPr>
            <a:r>
              <a:rPr lang="fr-FR" b="1" dirty="0">
                <a:latin typeface="Garamond" panose="02020404030301010803" pitchFamily="18" charset="0"/>
                <a:ea typeface="MS Mincho" panose="02020609040205080304" pitchFamily="49" charset="-128"/>
                <a:cs typeface="Times" pitchFamily="2" charset="0"/>
              </a:rPr>
              <a:t>Séquence 2/ Histoire de l’intelligence artificielle : </a:t>
            </a:r>
          </a:p>
          <a:p>
            <a:pPr marL="0" indent="0">
              <a:buNone/>
            </a:pPr>
            <a:endParaRPr lang="fr-FR" b="1" dirty="0">
              <a:latin typeface="Garamond" panose="02020404030301010803" pitchFamily="18" charset="0"/>
              <a:ea typeface="MS Mincho" panose="02020609040205080304" pitchFamily="49" charset="-128"/>
              <a:cs typeface="Times" pitchFamily="2" charset="0"/>
            </a:endParaRPr>
          </a:p>
          <a:p>
            <a:pPr marL="0" indent="0">
              <a:buNone/>
            </a:pPr>
            <a:br>
              <a:rPr lang="fr-FR" dirty="0">
                <a:latin typeface="Garamond" panose="02020404030301010803" pitchFamily="18" charset="0"/>
                <a:ea typeface="MS Mincho" panose="02020609040205080304" pitchFamily="49" charset="-128"/>
                <a:cs typeface="Times" pitchFamily="2" charset="0"/>
              </a:rPr>
            </a:br>
            <a:endParaRPr lang="fr-FR" dirty="0"/>
          </a:p>
        </p:txBody>
      </p:sp>
    </p:spTree>
    <p:extLst>
      <p:ext uri="{BB962C8B-B14F-4D97-AF65-F5344CB8AC3E}">
        <p14:creationId xmlns:p14="http://schemas.microsoft.com/office/powerpoint/2010/main" val="2077517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2473E4-BF65-7E42-8EAB-A69966F9F399}"/>
              </a:ext>
            </a:extLst>
          </p:cNvPr>
          <p:cNvSpPr>
            <a:spLocks noGrp="1"/>
          </p:cNvSpPr>
          <p:nvPr>
            <p:ph type="title"/>
          </p:nvPr>
        </p:nvSpPr>
        <p:spPr>
          <a:xfrm>
            <a:off x="838200" y="365126"/>
            <a:ext cx="10515600" cy="192436"/>
          </a:xfrm>
        </p:spPr>
        <p:txBody>
          <a:bodyPr>
            <a:normAutofit fontScale="90000"/>
          </a:bodyPr>
          <a:lstStyle/>
          <a:p>
            <a:r>
              <a:rPr lang="fr-FR" sz="2000" dirty="0"/>
              <a:t>Exposés : </a:t>
            </a:r>
          </a:p>
        </p:txBody>
      </p:sp>
      <p:sp>
        <p:nvSpPr>
          <p:cNvPr id="3" name="Espace réservé du contenu 2">
            <a:extLst>
              <a:ext uri="{FF2B5EF4-FFF2-40B4-BE49-F238E27FC236}">
                <a16:creationId xmlns:a16="http://schemas.microsoft.com/office/drawing/2014/main" id="{8C285235-F3A9-DB4E-88AA-1C7294538A7B}"/>
              </a:ext>
            </a:extLst>
          </p:cNvPr>
          <p:cNvSpPr>
            <a:spLocks noGrp="1"/>
          </p:cNvSpPr>
          <p:nvPr>
            <p:ph idx="1"/>
          </p:nvPr>
        </p:nvSpPr>
        <p:spPr>
          <a:xfrm>
            <a:off x="838200" y="1059366"/>
            <a:ext cx="10515600" cy="5117597"/>
          </a:xfrm>
        </p:spPr>
        <p:txBody>
          <a:bodyPr>
            <a:normAutofit fontScale="40000" lnSpcReduction="20000"/>
          </a:bodyPr>
          <a:lstStyle/>
          <a:p>
            <a:pPr marL="0" indent="0" algn="just">
              <a:buNone/>
            </a:pPr>
            <a:r>
              <a:rPr lang="fr-FR" sz="3500" b="1" dirty="0">
                <a:latin typeface="Garamond" panose="02020404030301010803" pitchFamily="18" charset="0"/>
                <a:ea typeface="MS Mincho" panose="02020609040205080304" pitchFamily="49" charset="-128"/>
                <a:cs typeface="Times" pitchFamily="2" charset="0"/>
              </a:rPr>
              <a:t>La machine de Pascal : </a:t>
            </a:r>
            <a:endParaRPr lang="fr-FR" sz="3500" b="1" dirty="0">
              <a:latin typeface="Times New Roman" panose="02020603050405020304" pitchFamily="18" charset="0"/>
              <a:ea typeface="MS Mincho" panose="02020609040205080304" pitchFamily="49" charset="-128"/>
            </a:endParaRPr>
          </a:p>
          <a:p>
            <a:pPr algn="just"/>
            <a:r>
              <a:rPr lang="fr-FR" sz="3500" dirty="0">
                <a:latin typeface="Garamond" panose="02020404030301010803" pitchFamily="18" charset="0"/>
                <a:ea typeface="MS Mincho" panose="02020609040205080304" pitchFamily="49" charset="-128"/>
                <a:cs typeface="Times" pitchFamily="2" charset="0"/>
              </a:rPr>
              <a:t>Ressources</a:t>
            </a:r>
            <a:endParaRPr lang="fr-FR" sz="3500" dirty="0">
              <a:latin typeface="Times New Roman" panose="02020603050405020304" pitchFamily="18" charset="0"/>
              <a:ea typeface="MS Mincho" panose="02020609040205080304" pitchFamily="49" charset="-128"/>
            </a:endParaRPr>
          </a:p>
          <a:p>
            <a:pPr algn="just"/>
            <a:r>
              <a:rPr lang="fr-FR" sz="3500" u="sng" dirty="0">
                <a:solidFill>
                  <a:srgbClr val="0000FF"/>
                </a:solidFill>
                <a:latin typeface="Garamond" panose="02020404030301010803" pitchFamily="18" charset="0"/>
                <a:ea typeface="MS Mincho" panose="02020609040205080304" pitchFamily="49" charset="-128"/>
                <a:cs typeface="Times" pitchFamily="2" charset="0"/>
                <a:hlinkClick r:id="rId2"/>
              </a:rPr>
              <a:t>https://www.youtube.com/watch?v=3h71HAJWnVU</a:t>
            </a:r>
            <a:r>
              <a:rPr lang="fr-FR" sz="3500" dirty="0">
                <a:latin typeface="Garamond" panose="02020404030301010803" pitchFamily="18" charset="0"/>
                <a:ea typeface="MS Mincho" panose="02020609040205080304" pitchFamily="49" charset="-128"/>
                <a:cs typeface="Times" pitchFamily="2" charset="0"/>
              </a:rPr>
              <a:t> </a:t>
            </a:r>
            <a:endParaRPr lang="fr-FR" sz="3500" dirty="0">
              <a:latin typeface="Times New Roman" panose="02020603050405020304" pitchFamily="18" charset="0"/>
              <a:ea typeface="MS Mincho" panose="02020609040205080304" pitchFamily="49" charset="-128"/>
            </a:endParaRPr>
          </a:p>
          <a:p>
            <a:pPr algn="just"/>
            <a:r>
              <a:rPr lang="fr-FR" sz="3500" u="sng" dirty="0">
                <a:solidFill>
                  <a:srgbClr val="0000FF"/>
                </a:solidFill>
                <a:latin typeface="Garamond" panose="02020404030301010803" pitchFamily="18" charset="0"/>
                <a:ea typeface="MS Mincho" panose="02020609040205080304" pitchFamily="49" charset="-128"/>
                <a:cs typeface="Times" pitchFamily="2" charset="0"/>
                <a:hlinkClick r:id="rId3"/>
              </a:rPr>
              <a:t>https://www.dailymotion.com/video/xd6k4j</a:t>
            </a:r>
            <a:r>
              <a:rPr lang="fr-FR" sz="3500" dirty="0">
                <a:latin typeface="Garamond" panose="02020404030301010803" pitchFamily="18" charset="0"/>
                <a:ea typeface="MS Mincho" panose="02020609040205080304" pitchFamily="49" charset="-128"/>
                <a:cs typeface="Times" pitchFamily="2" charset="0"/>
              </a:rPr>
              <a:t> </a:t>
            </a:r>
            <a:endParaRPr lang="fr-FR" sz="3500" dirty="0">
              <a:latin typeface="Times New Roman" panose="02020603050405020304" pitchFamily="18" charset="0"/>
              <a:ea typeface="MS Mincho" panose="02020609040205080304" pitchFamily="49" charset="-128"/>
            </a:endParaRPr>
          </a:p>
          <a:p>
            <a:pPr algn="just"/>
            <a:r>
              <a:rPr lang="fr-FR" sz="3500" u="sng" dirty="0">
                <a:solidFill>
                  <a:srgbClr val="0000FF"/>
                </a:solidFill>
                <a:latin typeface="Garamond" panose="02020404030301010803" pitchFamily="18" charset="0"/>
                <a:ea typeface="MS Mincho" panose="02020609040205080304" pitchFamily="49" charset="-128"/>
                <a:cs typeface="Times" pitchFamily="2" charset="0"/>
                <a:hlinkClick r:id="rId4"/>
              </a:rPr>
              <a:t>http://educmath.ens-lyon.fr/Educmath/recherche/equipes-associees-13-14/mallette/prototype-mallette/utiliser-la-pascaline</a:t>
            </a:r>
            <a:r>
              <a:rPr lang="fr-FR" sz="3500" dirty="0">
                <a:latin typeface="Garamond" panose="02020404030301010803" pitchFamily="18" charset="0"/>
                <a:ea typeface="MS Mincho" panose="02020609040205080304" pitchFamily="49" charset="-128"/>
                <a:cs typeface="Times" pitchFamily="2" charset="0"/>
              </a:rPr>
              <a:t> </a:t>
            </a:r>
            <a:endParaRPr lang="fr-FR" sz="3500" dirty="0">
              <a:latin typeface="Times New Roman" panose="02020603050405020304" pitchFamily="18" charset="0"/>
              <a:ea typeface="MS Mincho" panose="02020609040205080304" pitchFamily="49" charset="-128"/>
            </a:endParaRPr>
          </a:p>
          <a:p>
            <a:pPr marL="0" indent="0" algn="just">
              <a:buNone/>
            </a:pPr>
            <a:endParaRPr lang="fr-FR" sz="3500" dirty="0">
              <a:latin typeface="Garamond" panose="02020404030301010803" pitchFamily="18" charset="0"/>
              <a:ea typeface="MS Mincho" panose="02020609040205080304" pitchFamily="49" charset="-128"/>
              <a:cs typeface="Times" pitchFamily="2" charset="0"/>
            </a:endParaRPr>
          </a:p>
          <a:p>
            <a:pPr marL="0" indent="0" algn="just">
              <a:buNone/>
            </a:pPr>
            <a:r>
              <a:rPr lang="fr-FR" sz="3500" b="1" dirty="0">
                <a:latin typeface="Garamond" panose="02020404030301010803" pitchFamily="18" charset="0"/>
                <a:ea typeface="MS Mincho" panose="02020609040205080304" pitchFamily="49" charset="-128"/>
                <a:cs typeface="Times" pitchFamily="2" charset="0"/>
              </a:rPr>
              <a:t>La machine analytique de </a:t>
            </a:r>
            <a:r>
              <a:rPr lang="fr-FR" sz="3500" b="1" dirty="0" err="1">
                <a:latin typeface="Garamond" panose="02020404030301010803" pitchFamily="18" charset="0"/>
                <a:ea typeface="MS Mincho" panose="02020609040205080304" pitchFamily="49" charset="-128"/>
                <a:cs typeface="Times" pitchFamily="2" charset="0"/>
              </a:rPr>
              <a:t>Barbage</a:t>
            </a:r>
            <a:r>
              <a:rPr lang="fr-FR" sz="3500" b="1" dirty="0">
                <a:latin typeface="Garamond" panose="02020404030301010803" pitchFamily="18" charset="0"/>
                <a:ea typeface="MS Mincho" panose="02020609040205080304" pitchFamily="49" charset="-128"/>
                <a:cs typeface="Times" pitchFamily="2" charset="0"/>
              </a:rPr>
              <a:t> :</a:t>
            </a:r>
            <a:endParaRPr lang="fr-FR" sz="3500" b="1" dirty="0">
              <a:latin typeface="Times New Roman" panose="02020603050405020304" pitchFamily="18" charset="0"/>
              <a:ea typeface="MS Mincho" panose="02020609040205080304" pitchFamily="49" charset="-128"/>
            </a:endParaRPr>
          </a:p>
          <a:p>
            <a:pPr algn="just"/>
            <a:r>
              <a:rPr lang="fr-FR" sz="3500" dirty="0">
                <a:latin typeface="Garamond" panose="02020404030301010803" pitchFamily="18" charset="0"/>
                <a:ea typeface="MS Mincho" panose="02020609040205080304" pitchFamily="49" charset="-128"/>
                <a:cs typeface="Times" pitchFamily="2" charset="0"/>
              </a:rPr>
              <a:t>Ressources : </a:t>
            </a:r>
            <a:endParaRPr lang="fr-FR" sz="3500" dirty="0">
              <a:latin typeface="Times New Roman" panose="02020603050405020304" pitchFamily="18" charset="0"/>
              <a:ea typeface="MS Mincho" panose="02020609040205080304" pitchFamily="49" charset="-128"/>
            </a:endParaRPr>
          </a:p>
          <a:p>
            <a:pPr algn="just"/>
            <a:r>
              <a:rPr lang="fr-FR" sz="3500" u="sng" dirty="0">
                <a:solidFill>
                  <a:srgbClr val="0000FF"/>
                </a:solidFill>
                <a:latin typeface="Garamond" panose="02020404030301010803" pitchFamily="18" charset="0"/>
                <a:ea typeface="MS Mincho" panose="02020609040205080304" pitchFamily="49" charset="-128"/>
                <a:cs typeface="Times" pitchFamily="2" charset="0"/>
                <a:hlinkClick r:id="rId5"/>
              </a:rPr>
              <a:t>https://www.techno-science.net/definition/7420.html</a:t>
            </a:r>
            <a:endParaRPr lang="fr-FR" sz="3500" dirty="0">
              <a:latin typeface="Times New Roman" panose="02020603050405020304" pitchFamily="18" charset="0"/>
              <a:ea typeface="MS Mincho" panose="02020609040205080304" pitchFamily="49" charset="-128"/>
            </a:endParaRPr>
          </a:p>
          <a:p>
            <a:pPr algn="just"/>
            <a:r>
              <a:rPr lang="fr-FR" sz="3500" u="sng" dirty="0">
                <a:solidFill>
                  <a:srgbClr val="0000FF"/>
                </a:solidFill>
                <a:latin typeface="Garamond" panose="02020404030301010803" pitchFamily="18" charset="0"/>
                <a:ea typeface="MS Mincho" panose="02020609040205080304" pitchFamily="49" charset="-128"/>
                <a:cs typeface="Times" pitchFamily="2" charset="0"/>
                <a:hlinkClick r:id="rId6"/>
              </a:rPr>
              <a:t>https://www.techno-science.net/glossaire-definition/Ada-Lovelace.html</a:t>
            </a:r>
            <a:r>
              <a:rPr lang="fr-FR" sz="3500" dirty="0">
                <a:latin typeface="Garamond" panose="02020404030301010803" pitchFamily="18" charset="0"/>
                <a:ea typeface="MS Mincho" panose="02020609040205080304" pitchFamily="49" charset="-128"/>
                <a:cs typeface="Times" pitchFamily="2" charset="0"/>
              </a:rPr>
              <a:t>  </a:t>
            </a:r>
            <a:endParaRPr lang="fr-FR" sz="3500" dirty="0">
              <a:latin typeface="Times New Roman" panose="02020603050405020304" pitchFamily="18" charset="0"/>
              <a:ea typeface="MS Mincho" panose="02020609040205080304" pitchFamily="49" charset="-128"/>
            </a:endParaRPr>
          </a:p>
          <a:p>
            <a:pPr marL="0" indent="0" algn="just">
              <a:buNone/>
            </a:pPr>
            <a:endParaRPr lang="fr-FR" sz="3500" dirty="0">
              <a:latin typeface="Garamond" panose="02020404030301010803" pitchFamily="18" charset="0"/>
              <a:ea typeface="MS Mincho" panose="02020609040205080304" pitchFamily="49" charset="-128"/>
              <a:cs typeface="Times" pitchFamily="2" charset="0"/>
            </a:endParaRPr>
          </a:p>
          <a:p>
            <a:pPr marL="0" indent="0" algn="just">
              <a:buNone/>
            </a:pPr>
            <a:r>
              <a:rPr lang="fr-FR" sz="3500" b="1" dirty="0">
                <a:latin typeface="Garamond" panose="02020404030301010803" pitchFamily="18" charset="0"/>
                <a:ea typeface="MS Mincho" panose="02020609040205080304" pitchFamily="49" charset="-128"/>
                <a:cs typeface="Times" pitchFamily="2" charset="0"/>
              </a:rPr>
              <a:t>La machine de Turing : </a:t>
            </a:r>
            <a:endParaRPr lang="fr-FR" sz="3500" b="1" dirty="0">
              <a:latin typeface="Times New Roman" panose="02020603050405020304" pitchFamily="18" charset="0"/>
              <a:ea typeface="MS Mincho" panose="02020609040205080304" pitchFamily="49" charset="-128"/>
            </a:endParaRPr>
          </a:p>
          <a:p>
            <a:pPr algn="just"/>
            <a:r>
              <a:rPr lang="fr-FR" sz="3500" dirty="0">
                <a:latin typeface="Garamond" panose="02020404030301010803" pitchFamily="18" charset="0"/>
                <a:ea typeface="MS Mincho" panose="02020609040205080304" pitchFamily="49" charset="-128"/>
                <a:cs typeface="Times" pitchFamily="2" charset="0"/>
              </a:rPr>
              <a:t>Ressources</a:t>
            </a:r>
            <a:endParaRPr lang="fr-FR" sz="3500" dirty="0">
              <a:latin typeface="Times New Roman" panose="02020603050405020304" pitchFamily="18" charset="0"/>
              <a:ea typeface="MS Mincho" panose="02020609040205080304" pitchFamily="49" charset="-128"/>
            </a:endParaRPr>
          </a:p>
          <a:p>
            <a:pPr algn="just"/>
            <a:r>
              <a:rPr lang="fr-FR" sz="3500" dirty="0" err="1">
                <a:latin typeface="Garamond" panose="02020404030301010803" pitchFamily="18" charset="0"/>
                <a:ea typeface="MS Mincho" panose="02020609040205080304" pitchFamily="49" charset="-128"/>
                <a:cs typeface="Times" pitchFamily="2" charset="0"/>
              </a:rPr>
              <a:t>Trailer</a:t>
            </a:r>
            <a:r>
              <a:rPr lang="fr-FR" sz="3500" dirty="0">
                <a:latin typeface="Garamond" panose="02020404030301010803" pitchFamily="18" charset="0"/>
                <a:ea typeface="MS Mincho" panose="02020609040205080304" pitchFamily="49" charset="-128"/>
                <a:cs typeface="Times" pitchFamily="2" charset="0"/>
              </a:rPr>
              <a:t> Imitation </a:t>
            </a:r>
            <a:r>
              <a:rPr lang="fr-FR" sz="3500" dirty="0" err="1">
                <a:latin typeface="Garamond" panose="02020404030301010803" pitchFamily="18" charset="0"/>
                <a:ea typeface="MS Mincho" panose="02020609040205080304" pitchFamily="49" charset="-128"/>
                <a:cs typeface="Times" pitchFamily="2" charset="0"/>
              </a:rPr>
              <a:t>game</a:t>
            </a:r>
            <a:endParaRPr lang="fr-FR" sz="3500" dirty="0">
              <a:latin typeface="Times New Roman" panose="02020603050405020304" pitchFamily="18" charset="0"/>
              <a:ea typeface="MS Mincho" panose="02020609040205080304" pitchFamily="49" charset="-128"/>
            </a:endParaRPr>
          </a:p>
          <a:p>
            <a:pPr algn="just"/>
            <a:r>
              <a:rPr lang="fr-FR" sz="3500" u="sng" dirty="0">
                <a:solidFill>
                  <a:srgbClr val="0000FF"/>
                </a:solidFill>
                <a:latin typeface="Garamond" panose="02020404030301010803" pitchFamily="18" charset="0"/>
                <a:ea typeface="MS Mincho" panose="02020609040205080304" pitchFamily="49" charset="-128"/>
                <a:cs typeface="Times" pitchFamily="2" charset="0"/>
                <a:hlinkClick r:id="rId7"/>
              </a:rPr>
              <a:t>https://www.futura-sciences.com/tech/actualites/informatique-imitation-game-film-rend-hommage-alan-turing-56645/</a:t>
            </a:r>
            <a:r>
              <a:rPr lang="fr-FR" sz="3500" dirty="0">
                <a:latin typeface="Garamond" panose="02020404030301010803" pitchFamily="18" charset="0"/>
                <a:ea typeface="MS Mincho" panose="02020609040205080304" pitchFamily="49" charset="-128"/>
                <a:cs typeface="Times" pitchFamily="2" charset="0"/>
              </a:rPr>
              <a:t> </a:t>
            </a:r>
            <a:endParaRPr lang="fr-FR" sz="3500" dirty="0">
              <a:latin typeface="Times New Roman" panose="02020603050405020304" pitchFamily="18" charset="0"/>
              <a:ea typeface="MS Mincho" panose="02020609040205080304" pitchFamily="49" charset="-128"/>
            </a:endParaRPr>
          </a:p>
          <a:p>
            <a:pPr marL="0" indent="0" algn="just">
              <a:buNone/>
            </a:pPr>
            <a:endParaRPr lang="fr-FR" sz="3500" dirty="0">
              <a:latin typeface="Garamond" panose="02020404030301010803" pitchFamily="18" charset="0"/>
              <a:ea typeface="MS Mincho" panose="02020609040205080304" pitchFamily="49" charset="-128"/>
              <a:cs typeface="Times" pitchFamily="2" charset="0"/>
            </a:endParaRPr>
          </a:p>
          <a:p>
            <a:pPr marL="0" indent="0" algn="just">
              <a:buNone/>
            </a:pPr>
            <a:r>
              <a:rPr lang="fr-FR" sz="3500" b="1" dirty="0">
                <a:latin typeface="Garamond" panose="02020404030301010803" pitchFamily="18" charset="0"/>
                <a:ea typeface="MS Mincho" panose="02020609040205080304" pitchFamily="49" charset="-128"/>
                <a:cs typeface="Times" pitchFamily="2" charset="0"/>
              </a:rPr>
              <a:t>Derniers développements, De </a:t>
            </a:r>
            <a:r>
              <a:rPr lang="fr-FR" sz="3500" b="1" dirty="0" err="1">
                <a:latin typeface="Garamond" panose="02020404030301010803" pitchFamily="18" charset="0"/>
                <a:ea typeface="MS Mincho" panose="02020609040205080304" pitchFamily="49" charset="-128"/>
                <a:cs typeface="Times" pitchFamily="2" charset="0"/>
              </a:rPr>
              <a:t>Deep</a:t>
            </a:r>
            <a:r>
              <a:rPr lang="fr-FR" sz="3500" b="1" dirty="0">
                <a:latin typeface="Garamond" panose="02020404030301010803" pitchFamily="18" charset="0"/>
                <a:ea typeface="MS Mincho" panose="02020609040205080304" pitchFamily="49" charset="-128"/>
                <a:cs typeface="Times" pitchFamily="2" charset="0"/>
              </a:rPr>
              <a:t> Blue à </a:t>
            </a:r>
            <a:r>
              <a:rPr lang="fr-FR" sz="3500" b="1" dirty="0" err="1">
                <a:latin typeface="Garamond" panose="02020404030301010803" pitchFamily="18" charset="0"/>
                <a:ea typeface="MS Mincho" panose="02020609040205080304" pitchFamily="49" charset="-128"/>
                <a:cs typeface="Times" pitchFamily="2" charset="0"/>
              </a:rPr>
              <a:t>Alphago</a:t>
            </a:r>
            <a:r>
              <a:rPr lang="fr-FR" sz="3500" b="1" dirty="0">
                <a:latin typeface="Garamond" panose="02020404030301010803" pitchFamily="18" charset="0"/>
                <a:ea typeface="MS Mincho" panose="02020609040205080304" pitchFamily="49" charset="-128"/>
                <a:cs typeface="Times" pitchFamily="2" charset="0"/>
              </a:rPr>
              <a:t>. </a:t>
            </a:r>
            <a:endParaRPr lang="fr-FR" sz="3500" b="1" dirty="0">
              <a:latin typeface="Times New Roman" panose="02020603050405020304" pitchFamily="18" charset="0"/>
              <a:ea typeface="MS Mincho" panose="02020609040205080304" pitchFamily="49" charset="-128"/>
            </a:endParaRPr>
          </a:p>
          <a:p>
            <a:endParaRPr lang="fr-FR" dirty="0"/>
          </a:p>
        </p:txBody>
      </p:sp>
    </p:spTree>
    <p:extLst>
      <p:ext uri="{BB962C8B-B14F-4D97-AF65-F5344CB8AC3E}">
        <p14:creationId xmlns:p14="http://schemas.microsoft.com/office/powerpoint/2010/main" val="2722793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59F480-321A-5D4E-B963-B62A58A01CE2}"/>
              </a:ext>
            </a:extLst>
          </p:cNvPr>
          <p:cNvSpPr>
            <a:spLocks noGrp="1"/>
          </p:cNvSpPr>
          <p:nvPr>
            <p:ph type="title"/>
          </p:nvPr>
        </p:nvSpPr>
        <p:spPr>
          <a:xfrm>
            <a:off x="838200" y="167269"/>
            <a:ext cx="10515600" cy="1523420"/>
          </a:xfrm>
        </p:spPr>
        <p:txBody>
          <a:bodyPr>
            <a:noAutofit/>
          </a:bodyPr>
          <a:lstStyle/>
          <a:p>
            <a:r>
              <a:rPr lang="fr-FR" sz="2800" b="1" dirty="0">
                <a:latin typeface="Garamond" panose="02020404030301010803" pitchFamily="18" charset="0"/>
                <a:ea typeface="MS Mincho" panose="02020609040205080304" pitchFamily="49" charset="-128"/>
                <a:cs typeface="Times" pitchFamily="2" charset="0"/>
              </a:rPr>
              <a:t>Séquence 3 : Lecture du texte de Turing, Les ordinateurs et l’intelligence, in Alan Turing, Jean-Yves Girard, </a:t>
            </a:r>
            <a:r>
              <a:rPr lang="fr-FR" sz="2800" b="1" i="1" dirty="0">
                <a:latin typeface="Garamond" panose="02020404030301010803" pitchFamily="18" charset="0"/>
                <a:ea typeface="MS Mincho" panose="02020609040205080304" pitchFamily="49" charset="-128"/>
                <a:cs typeface="Times" pitchFamily="2" charset="0"/>
              </a:rPr>
              <a:t>La machine de Turing</a:t>
            </a:r>
            <a:r>
              <a:rPr lang="fr-FR" sz="2800" b="1" dirty="0">
                <a:latin typeface="Garamond" panose="02020404030301010803" pitchFamily="18" charset="0"/>
                <a:ea typeface="MS Mincho" panose="02020609040205080304" pitchFamily="49" charset="-128"/>
                <a:cs typeface="Times" pitchFamily="2" charset="0"/>
              </a:rPr>
              <a:t>, Points Seuil 1995</a:t>
            </a:r>
            <a:br>
              <a:rPr lang="fr-FR" sz="2800" dirty="0">
                <a:latin typeface="Times New Roman" panose="02020603050405020304" pitchFamily="18" charset="0"/>
                <a:ea typeface="MS Mincho" panose="02020609040205080304" pitchFamily="49" charset="-128"/>
              </a:rPr>
            </a:br>
            <a:endParaRPr lang="fr-FR" sz="2800" dirty="0"/>
          </a:p>
        </p:txBody>
      </p:sp>
      <p:sp>
        <p:nvSpPr>
          <p:cNvPr id="3" name="Espace réservé du contenu 2">
            <a:extLst>
              <a:ext uri="{FF2B5EF4-FFF2-40B4-BE49-F238E27FC236}">
                <a16:creationId xmlns:a16="http://schemas.microsoft.com/office/drawing/2014/main" id="{764B8D3F-A2C3-544E-8B8E-3B26B3772F08}"/>
              </a:ext>
            </a:extLst>
          </p:cNvPr>
          <p:cNvSpPr>
            <a:spLocks noGrp="1"/>
          </p:cNvSpPr>
          <p:nvPr>
            <p:ph idx="1"/>
          </p:nvPr>
        </p:nvSpPr>
        <p:spPr/>
        <p:txBody>
          <a:bodyPr>
            <a:normAutofit lnSpcReduction="10000"/>
          </a:bodyPr>
          <a:lstStyle/>
          <a:p>
            <a:pPr marL="0" indent="0" algn="just">
              <a:buNone/>
            </a:pPr>
            <a:r>
              <a:rPr lang="fr-FR" b="1" dirty="0">
                <a:latin typeface="Garamond" panose="02020404030301010803" pitchFamily="18" charset="0"/>
                <a:ea typeface="MS Mincho" panose="02020609040205080304" pitchFamily="49" charset="-128"/>
                <a:cs typeface="Times" pitchFamily="2" charset="0"/>
              </a:rPr>
              <a:t>Activité</a:t>
            </a:r>
            <a:r>
              <a:rPr lang="fr-FR" dirty="0">
                <a:latin typeface="Garamond" panose="02020404030301010803" pitchFamily="18" charset="0"/>
                <a:ea typeface="MS Mincho" panose="02020609040205080304" pitchFamily="49" charset="-128"/>
                <a:cs typeface="Times" pitchFamily="2" charset="0"/>
              </a:rPr>
              <a:t> :  Deux groupes d’élèves : </a:t>
            </a:r>
            <a:endParaRPr lang="fr-FR" dirty="0">
              <a:latin typeface="Times New Roman" panose="02020603050405020304" pitchFamily="18" charset="0"/>
              <a:ea typeface="MS Mincho" panose="02020609040205080304" pitchFamily="49" charset="-128"/>
            </a:endParaRPr>
          </a:p>
          <a:p>
            <a:pPr marL="0" indent="0" algn="just">
              <a:buNone/>
            </a:pPr>
            <a:endParaRPr lang="fr-FR" dirty="0">
              <a:latin typeface="Garamond" panose="02020404030301010803" pitchFamily="18" charset="0"/>
              <a:ea typeface="MS Mincho" panose="02020609040205080304" pitchFamily="49" charset="-128"/>
              <a:cs typeface="Times" pitchFamily="2" charset="0"/>
            </a:endParaRPr>
          </a:p>
          <a:p>
            <a:pPr marL="0" indent="0" algn="just">
              <a:buNone/>
            </a:pPr>
            <a:r>
              <a:rPr lang="fr-FR" dirty="0">
                <a:latin typeface="Garamond" panose="02020404030301010803" pitchFamily="18" charset="0"/>
                <a:ea typeface="MS Mincho" panose="02020609040205080304" pitchFamily="49" charset="-128"/>
                <a:cs typeface="Times" pitchFamily="2" charset="0"/>
              </a:rPr>
              <a:t>1/ Fiche de lecture guidée de l’article d’Alan Turing, </a:t>
            </a:r>
            <a:endParaRPr lang="fr-FR" dirty="0">
              <a:latin typeface="Times New Roman" panose="02020603050405020304" pitchFamily="18" charset="0"/>
              <a:ea typeface="MS Mincho" panose="02020609040205080304" pitchFamily="49" charset="-128"/>
            </a:endParaRPr>
          </a:p>
          <a:p>
            <a:pPr marL="0" indent="0" algn="just">
              <a:buNone/>
            </a:pPr>
            <a:r>
              <a:rPr lang="fr-FR" dirty="0">
                <a:latin typeface="Garamond" panose="02020404030301010803" pitchFamily="18" charset="0"/>
                <a:ea typeface="MS Mincho" panose="02020609040205080304" pitchFamily="49" charset="-128"/>
                <a:cs typeface="Times" pitchFamily="2" charset="0"/>
              </a:rPr>
              <a:t>« Les ordinateurs et l’intelligence. »  ( fiche de questions à suivre) </a:t>
            </a:r>
            <a:endParaRPr lang="fr-FR" dirty="0">
              <a:latin typeface="Times New Roman" panose="02020603050405020304" pitchFamily="18" charset="0"/>
              <a:ea typeface="MS Mincho" panose="02020609040205080304" pitchFamily="49" charset="-128"/>
            </a:endParaRPr>
          </a:p>
          <a:p>
            <a:pPr marL="0" indent="0" algn="just">
              <a:buNone/>
            </a:pPr>
            <a:endParaRPr lang="fr-FR" dirty="0">
              <a:latin typeface="Times New Roman" panose="02020603050405020304" pitchFamily="18" charset="0"/>
              <a:ea typeface="MS Mincho" panose="02020609040205080304" pitchFamily="49" charset="-128"/>
            </a:endParaRPr>
          </a:p>
          <a:p>
            <a:pPr marL="0" indent="0">
              <a:buNone/>
            </a:pPr>
            <a:r>
              <a:rPr lang="fr-FR" dirty="0">
                <a:latin typeface="Garamond" panose="02020404030301010803" pitchFamily="18" charset="0"/>
                <a:ea typeface="MS Mincho" panose="02020609040205080304" pitchFamily="49" charset="-128"/>
                <a:cs typeface="Times" pitchFamily="2" charset="0"/>
              </a:rPr>
              <a:t>2/ Recension écrite et présentée à l’oral de l’émission de France Culture sur les machines parlantes :</a:t>
            </a:r>
            <a:r>
              <a:rPr lang="fr-FR" u="sng" dirty="0">
                <a:solidFill>
                  <a:srgbClr val="0000FF"/>
                </a:solidFill>
                <a:latin typeface="Garamond" panose="02020404030301010803" pitchFamily="18" charset="0"/>
                <a:ea typeface="MS Mincho" panose="02020609040205080304" pitchFamily="49" charset="-128"/>
                <a:cs typeface="Times" pitchFamily="2" charset="0"/>
                <a:hlinkClick r:id="rId2"/>
              </a:rPr>
              <a:t>https://www.franceculture.fr/emissions/science-en-questions/comment-converser-avec-les-machines-parlantes</a:t>
            </a:r>
            <a:endParaRPr lang="fr-FR" dirty="0">
              <a:latin typeface="Times New Roman" panose="02020603050405020304" pitchFamily="18" charset="0"/>
              <a:ea typeface="MS Mincho" panose="02020609040205080304" pitchFamily="49" charset="-128"/>
            </a:endParaRPr>
          </a:p>
          <a:p>
            <a:pPr marL="0" indent="0" algn="just">
              <a:buNone/>
            </a:pPr>
            <a:r>
              <a:rPr lang="fr-FR" dirty="0">
                <a:latin typeface="Garamond" panose="02020404030301010803" pitchFamily="18" charset="0"/>
                <a:ea typeface="MS Mincho" panose="02020609040205080304" pitchFamily="49" charset="-128"/>
                <a:cs typeface="Times" pitchFamily="2" charset="0"/>
              </a:rPr>
              <a:t> </a:t>
            </a:r>
            <a:endParaRPr lang="fr-FR" dirty="0">
              <a:latin typeface="Times New Roman" panose="02020603050405020304" pitchFamily="18" charset="0"/>
              <a:ea typeface="MS Mincho" panose="02020609040205080304" pitchFamily="49" charset="-128"/>
            </a:endParaRPr>
          </a:p>
          <a:p>
            <a:endParaRPr lang="fr-FR" dirty="0"/>
          </a:p>
        </p:txBody>
      </p:sp>
    </p:spTree>
    <p:extLst>
      <p:ext uri="{BB962C8B-B14F-4D97-AF65-F5344CB8AC3E}">
        <p14:creationId xmlns:p14="http://schemas.microsoft.com/office/powerpoint/2010/main" val="392456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8A976A-DC80-A5DD-043A-0F66FE49C6C2}"/>
              </a:ext>
            </a:extLst>
          </p:cNvPr>
          <p:cNvSpPr>
            <a:spLocks noGrp="1"/>
          </p:cNvSpPr>
          <p:nvPr>
            <p:ph type="title"/>
          </p:nvPr>
        </p:nvSpPr>
        <p:spPr/>
        <p:txBody>
          <a:bodyPr>
            <a:normAutofit/>
          </a:bodyPr>
          <a:lstStyle/>
          <a:p>
            <a:r>
              <a:rPr lang="fr-FR" sz="2400" b="1" dirty="0"/>
              <a:t>Guide de lecture  :  Turing  </a:t>
            </a:r>
            <a:r>
              <a:rPr lang="fr-FR" sz="2400" b="1" i="1" dirty="0"/>
              <a:t>Les ordinateurs et l’intelligence </a:t>
            </a:r>
            <a:r>
              <a:rPr lang="fr-FR" sz="2400" b="1" dirty="0"/>
              <a:t>1950 , extraits.</a:t>
            </a:r>
            <a:br>
              <a:rPr lang="fr-FR" sz="2400" b="1" dirty="0"/>
            </a:br>
            <a:r>
              <a:rPr lang="fr-FR" sz="2400" b="1" dirty="0"/>
              <a:t>in  Jean-Yves Girard La machine de Turing, Points Seuil 1995</a:t>
            </a:r>
            <a:endParaRPr lang="fr-FR" sz="2400" b="1" i="1" dirty="0"/>
          </a:p>
        </p:txBody>
      </p:sp>
      <p:sp>
        <p:nvSpPr>
          <p:cNvPr id="3" name="Espace réservé du contenu 2">
            <a:extLst>
              <a:ext uri="{FF2B5EF4-FFF2-40B4-BE49-F238E27FC236}">
                <a16:creationId xmlns:a16="http://schemas.microsoft.com/office/drawing/2014/main" id="{394BC0AC-CECC-BA14-4BEC-AEEE226650EE}"/>
              </a:ext>
            </a:extLst>
          </p:cNvPr>
          <p:cNvSpPr>
            <a:spLocks noGrp="1"/>
          </p:cNvSpPr>
          <p:nvPr>
            <p:ph idx="1"/>
          </p:nvPr>
        </p:nvSpPr>
        <p:spPr/>
        <p:txBody>
          <a:bodyPr>
            <a:normAutofit fontScale="62500" lnSpcReduction="20000"/>
          </a:bodyPr>
          <a:lstStyle/>
          <a:p>
            <a:pPr marL="0" indent="0">
              <a:buNone/>
            </a:pPr>
            <a:r>
              <a:rPr lang="fr-FR" dirty="0"/>
              <a:t>1/ </a:t>
            </a:r>
            <a:r>
              <a:rPr lang="fr-FR" b="1" dirty="0"/>
              <a:t>Le test</a:t>
            </a:r>
          </a:p>
          <a:p>
            <a:pPr marL="0" indent="0">
              <a:buNone/>
            </a:pPr>
            <a:r>
              <a:rPr lang="fr-FR" dirty="0"/>
              <a:t>1.1 Quel est l’objectif de Turing en proposant  son « jeu de l’imitation »? (1)</a:t>
            </a:r>
          </a:p>
          <a:p>
            <a:pPr marL="0" indent="0">
              <a:buNone/>
            </a:pPr>
            <a:r>
              <a:rPr lang="fr-FR" dirty="0"/>
              <a:t>1.2 Quelles sont les conditions à respecter pour rendre ce test efficace? (2)</a:t>
            </a:r>
          </a:p>
          <a:p>
            <a:endParaRPr lang="fr-FR" dirty="0"/>
          </a:p>
          <a:p>
            <a:pPr marL="0" indent="0">
              <a:buNone/>
            </a:pPr>
            <a:r>
              <a:rPr lang="fr-FR" dirty="0"/>
              <a:t>2/ </a:t>
            </a:r>
            <a:r>
              <a:rPr lang="fr-FR" b="1" dirty="0"/>
              <a:t>Les objections</a:t>
            </a:r>
          </a:p>
          <a:p>
            <a:pPr marL="0" indent="0">
              <a:buNone/>
            </a:pPr>
            <a:r>
              <a:rPr lang="fr-FR" dirty="0"/>
              <a:t>2.1  Qu’est-ce qui est contesté par les différentes objections énumérées par Turing? (6)</a:t>
            </a:r>
          </a:p>
          <a:p>
            <a:pPr marL="0" indent="0">
              <a:buNone/>
            </a:pPr>
            <a:r>
              <a:rPr lang="fr-FR" dirty="0"/>
              <a:t>2.2 Quelle est la réponse de Turing à « L’argument de la conscience » ? ( 6.4).</a:t>
            </a:r>
          </a:p>
          <a:p>
            <a:pPr marL="0" indent="0">
              <a:buNone/>
            </a:pPr>
            <a:r>
              <a:rPr lang="fr-FR" dirty="0"/>
              <a:t>2.3 Quelle est la réponse de Turing à « l’objection de Lady Lovelace »  ? (6.6)</a:t>
            </a:r>
          </a:p>
          <a:p>
            <a:endParaRPr lang="fr-FR" dirty="0"/>
          </a:p>
          <a:p>
            <a:pPr marL="0" indent="0">
              <a:buNone/>
            </a:pPr>
            <a:r>
              <a:rPr lang="fr-FR" dirty="0"/>
              <a:t>3/ </a:t>
            </a:r>
            <a:r>
              <a:rPr lang="fr-FR" b="1" dirty="0"/>
              <a:t>Les moyens :</a:t>
            </a:r>
          </a:p>
          <a:p>
            <a:pPr marL="0" indent="0">
              <a:buNone/>
            </a:pPr>
            <a:r>
              <a:rPr lang="fr-FR" dirty="0"/>
              <a:t>3.1 Par quel moyens Turing imagine-t-il qu’on puisse programmer une machine pour apprendre? (7) Précisez l’analogie avec l’éducation d’un enfant.</a:t>
            </a:r>
          </a:p>
          <a:p>
            <a:pPr marL="0" indent="0">
              <a:buNone/>
            </a:pPr>
            <a:r>
              <a:rPr lang="fr-FR" dirty="0"/>
              <a:t>3.2 Pourquoi introduire un «  élément  de hasard dans une machine qui apprend »?</a:t>
            </a:r>
          </a:p>
          <a:p>
            <a:pPr marL="0" indent="0">
              <a:buNone/>
            </a:pPr>
            <a:r>
              <a:rPr lang="fr-FR" dirty="0"/>
              <a:t>3.3 Quelles sont les prévisions de Turing ? </a:t>
            </a:r>
          </a:p>
        </p:txBody>
      </p:sp>
    </p:spTree>
    <p:extLst>
      <p:ext uri="{BB962C8B-B14F-4D97-AF65-F5344CB8AC3E}">
        <p14:creationId xmlns:p14="http://schemas.microsoft.com/office/powerpoint/2010/main" val="1331757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16FDA1-8FB5-704F-808A-C56B03D44BB3}"/>
              </a:ext>
            </a:extLst>
          </p:cNvPr>
          <p:cNvSpPr>
            <a:spLocks noGrp="1"/>
          </p:cNvSpPr>
          <p:nvPr>
            <p:ph type="title"/>
          </p:nvPr>
        </p:nvSpPr>
        <p:spPr>
          <a:xfrm>
            <a:off x="234176" y="388628"/>
            <a:ext cx="11119624" cy="1325563"/>
          </a:xfrm>
        </p:spPr>
        <p:txBody>
          <a:bodyPr/>
          <a:lstStyle/>
          <a:p>
            <a:r>
              <a:rPr lang="fr-FR" dirty="0"/>
              <a:t>Prolongement </a:t>
            </a:r>
          </a:p>
        </p:txBody>
      </p:sp>
      <p:sp>
        <p:nvSpPr>
          <p:cNvPr id="3" name="Espace réservé du contenu 2">
            <a:extLst>
              <a:ext uri="{FF2B5EF4-FFF2-40B4-BE49-F238E27FC236}">
                <a16:creationId xmlns:a16="http://schemas.microsoft.com/office/drawing/2014/main" id="{D4D7CEF0-0A02-244E-8477-F801CD08C011}"/>
              </a:ext>
            </a:extLst>
          </p:cNvPr>
          <p:cNvSpPr>
            <a:spLocks noGrp="1"/>
          </p:cNvSpPr>
          <p:nvPr>
            <p:ph idx="1"/>
          </p:nvPr>
        </p:nvSpPr>
        <p:spPr>
          <a:xfrm>
            <a:off x="423746" y="1714191"/>
            <a:ext cx="11164230" cy="4005572"/>
          </a:xfrm>
        </p:spPr>
        <p:txBody>
          <a:bodyPr/>
          <a:lstStyle/>
          <a:p>
            <a:pPr marL="0" indent="0">
              <a:buNone/>
            </a:pPr>
            <a:r>
              <a:rPr lang="fr-FR" b="1" dirty="0">
                <a:latin typeface="Garamond" panose="02020404030301010803" pitchFamily="18" charset="0"/>
                <a:ea typeface="MS Mincho" panose="02020609040205080304" pitchFamily="49" charset="-128"/>
                <a:cs typeface="Times" pitchFamily="2" charset="0"/>
              </a:rPr>
              <a:t>Visionnage et discussion autour du film </a:t>
            </a:r>
            <a:r>
              <a:rPr lang="fr-FR" b="1" dirty="0" err="1">
                <a:latin typeface="Garamond" panose="02020404030301010803" pitchFamily="18" charset="0"/>
                <a:ea typeface="MS Mincho" panose="02020609040205080304" pitchFamily="49" charset="-128"/>
                <a:cs typeface="Times" pitchFamily="2" charset="0"/>
              </a:rPr>
              <a:t>Her</a:t>
            </a:r>
            <a:r>
              <a:rPr lang="fr-FR" b="1" dirty="0">
                <a:latin typeface="Garamond" panose="02020404030301010803" pitchFamily="18" charset="0"/>
                <a:ea typeface="MS Mincho" panose="02020609040205080304" pitchFamily="49" charset="-128"/>
                <a:cs typeface="Times" pitchFamily="2" charset="0"/>
              </a:rPr>
              <a:t> :</a:t>
            </a:r>
            <a:endParaRPr lang="fr-FR" dirty="0">
              <a:latin typeface="Times New Roman" panose="02020603050405020304" pitchFamily="18" charset="0"/>
              <a:ea typeface="MS Mincho" panose="02020609040205080304" pitchFamily="49" charset="-128"/>
            </a:endParaRPr>
          </a:p>
        </p:txBody>
      </p:sp>
      <p:sp>
        <p:nvSpPr>
          <p:cNvPr id="4" name="Rectangle 2">
            <a:extLst>
              <a:ext uri="{FF2B5EF4-FFF2-40B4-BE49-F238E27FC236}">
                <a16:creationId xmlns:a16="http://schemas.microsoft.com/office/drawing/2014/main" id="{2D4C46DD-0AAC-8049-9BC4-4650006868C2}"/>
              </a:ext>
            </a:extLst>
          </p:cNvPr>
          <p:cNvSpPr>
            <a:spLocks noChangeArrowheads="1"/>
          </p:cNvSpPr>
          <p:nvPr/>
        </p:nvSpPr>
        <p:spPr bwMode="auto">
          <a:xfrm>
            <a:off x="234176"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2049" name="Image 3" descr="Her&amp;quot;, le film de Spike Jonze qui vous fera aimer votre OS">
            <a:extLst>
              <a:ext uri="{FF2B5EF4-FFF2-40B4-BE49-F238E27FC236}">
                <a16:creationId xmlns:a16="http://schemas.microsoft.com/office/drawing/2014/main" id="{05D68839-6762-C446-8BF8-DD74008D099F}"/>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04024" y="2464023"/>
            <a:ext cx="4906537" cy="3255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9730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72D3DF-F507-B64D-B556-7259190049A3}"/>
              </a:ext>
            </a:extLst>
          </p:cNvPr>
          <p:cNvSpPr>
            <a:spLocks noGrp="1"/>
          </p:cNvSpPr>
          <p:nvPr>
            <p:ph type="title"/>
          </p:nvPr>
        </p:nvSpPr>
        <p:spPr>
          <a:xfrm>
            <a:off x="807720" y="167005"/>
            <a:ext cx="10515600" cy="1325563"/>
          </a:xfrm>
        </p:spPr>
        <p:txBody>
          <a:bodyPr>
            <a:normAutofit/>
          </a:bodyPr>
          <a:lstStyle/>
          <a:p>
            <a:r>
              <a:rPr lang="fr-FR" dirty="0"/>
              <a:t>Séquences </a:t>
            </a:r>
          </a:p>
        </p:txBody>
      </p:sp>
      <p:sp>
        <p:nvSpPr>
          <p:cNvPr id="3" name="Espace réservé du contenu 2">
            <a:extLst>
              <a:ext uri="{FF2B5EF4-FFF2-40B4-BE49-F238E27FC236}">
                <a16:creationId xmlns:a16="http://schemas.microsoft.com/office/drawing/2014/main" id="{E28D4E23-83AD-2C41-AFDE-88F6F0E8DDD9}"/>
              </a:ext>
            </a:extLst>
          </p:cNvPr>
          <p:cNvSpPr>
            <a:spLocks noGrp="1"/>
          </p:cNvSpPr>
          <p:nvPr>
            <p:ph idx="1"/>
          </p:nvPr>
        </p:nvSpPr>
        <p:spPr/>
        <p:txBody>
          <a:bodyPr/>
          <a:lstStyle/>
          <a:p>
            <a:pPr marL="0" indent="0">
              <a:buNone/>
            </a:pPr>
            <a:r>
              <a:rPr lang="fr-FR" dirty="0"/>
              <a:t>1/ Les mots du numérique</a:t>
            </a:r>
          </a:p>
          <a:p>
            <a:pPr marL="0" indent="0">
              <a:buNone/>
            </a:pPr>
            <a:endParaRPr lang="fr-FR" dirty="0"/>
          </a:p>
          <a:p>
            <a:pPr marL="0" indent="0">
              <a:buNone/>
            </a:pPr>
            <a:r>
              <a:rPr lang="fr-FR" dirty="0"/>
              <a:t>2/ L’histoire de l’intelligence artificielle</a:t>
            </a:r>
          </a:p>
          <a:p>
            <a:pPr marL="0" indent="0">
              <a:buNone/>
            </a:pPr>
            <a:br>
              <a:rPr lang="fr-FR" dirty="0"/>
            </a:br>
            <a:r>
              <a:rPr lang="fr-FR" dirty="0"/>
              <a:t>3/ L’intelligence et le numérique</a:t>
            </a:r>
          </a:p>
        </p:txBody>
      </p:sp>
    </p:spTree>
    <p:extLst>
      <p:ext uri="{BB962C8B-B14F-4D97-AF65-F5344CB8AC3E}">
        <p14:creationId xmlns:p14="http://schemas.microsoft.com/office/powerpoint/2010/main" val="2294331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5F9A50-AA45-BF4C-B716-ACFA06060419}"/>
              </a:ext>
            </a:extLst>
          </p:cNvPr>
          <p:cNvSpPr>
            <a:spLocks noGrp="1"/>
          </p:cNvSpPr>
          <p:nvPr>
            <p:ph type="title"/>
          </p:nvPr>
        </p:nvSpPr>
        <p:spPr/>
        <p:txBody>
          <a:bodyPr/>
          <a:lstStyle/>
          <a:p>
            <a:r>
              <a:rPr lang="fr-FR" dirty="0"/>
              <a:t>Séquence 1/ Les mots du numérique </a:t>
            </a:r>
          </a:p>
        </p:txBody>
      </p:sp>
      <p:sp>
        <p:nvSpPr>
          <p:cNvPr id="3" name="Espace réservé du contenu 2">
            <a:extLst>
              <a:ext uri="{FF2B5EF4-FFF2-40B4-BE49-F238E27FC236}">
                <a16:creationId xmlns:a16="http://schemas.microsoft.com/office/drawing/2014/main" id="{818D360E-4D6B-0545-BBE7-2CEE9D00532C}"/>
              </a:ext>
            </a:extLst>
          </p:cNvPr>
          <p:cNvSpPr>
            <a:spLocks noGrp="1"/>
          </p:cNvSpPr>
          <p:nvPr>
            <p:ph idx="1"/>
          </p:nvPr>
        </p:nvSpPr>
        <p:spPr>
          <a:xfrm>
            <a:off x="838200" y="1402080"/>
            <a:ext cx="10515600" cy="4774883"/>
          </a:xfrm>
        </p:spPr>
        <p:txBody>
          <a:bodyPr>
            <a:normAutofit fontScale="92500"/>
          </a:bodyPr>
          <a:lstStyle/>
          <a:p>
            <a:pPr marL="0" indent="0">
              <a:buNone/>
            </a:pPr>
            <a:r>
              <a:rPr lang="fr-FR" sz="4000" b="1" dirty="0">
                <a:ea typeface="MS Mincho" panose="02020609040205080304" pitchFamily="49" charset="-128"/>
              </a:rPr>
              <a:t>Intelligence </a:t>
            </a:r>
            <a:endParaRPr lang="fr-FR" dirty="0">
              <a:ea typeface="MS Mincho" panose="02020609040205080304" pitchFamily="49" charset="-128"/>
            </a:endParaRPr>
          </a:p>
          <a:p>
            <a:pPr marL="0" indent="0">
              <a:buNone/>
            </a:pPr>
            <a:r>
              <a:rPr lang="fr-FR" sz="2300" b="1" dirty="0">
                <a:ea typeface="MS Mincho" panose="02020609040205080304" pitchFamily="49" charset="-128"/>
              </a:rPr>
              <a:t>Quelle est l’origine du terme intelligence et quels sont les usages que l’on fait de ce mot.</a:t>
            </a:r>
            <a:br>
              <a:rPr lang="fr-FR" sz="2300" b="1" dirty="0">
                <a:ea typeface="MS Mincho" panose="02020609040205080304" pitchFamily="49" charset="-128"/>
              </a:rPr>
            </a:br>
            <a:r>
              <a:rPr lang="fr-FR" sz="2300" b="1" dirty="0">
                <a:ea typeface="MS Mincho" panose="02020609040205080304" pitchFamily="49" charset="-128"/>
              </a:rPr>
              <a:t>Dans quelle mesure une machine peut-elle être qualifiée d’intelligente  ?</a:t>
            </a:r>
            <a:endParaRPr lang="fr-FR" sz="2300" dirty="0">
              <a:ea typeface="MS Mincho" panose="02020609040205080304" pitchFamily="49" charset="-128"/>
            </a:endParaRPr>
          </a:p>
          <a:p>
            <a:pPr marL="0" indent="0">
              <a:buNone/>
            </a:pPr>
            <a:r>
              <a:rPr lang="fr-FR" sz="2300" b="1" dirty="0">
                <a:ea typeface="MS Mincho" panose="02020609040205080304" pitchFamily="49" charset="-128"/>
              </a:rPr>
              <a:t>Précisez ce qui distingue et ce qui rapproche l’intelligence naturelle et l’intelligence artificielle</a:t>
            </a:r>
            <a:endParaRPr lang="fr-FR" sz="2300" dirty="0">
              <a:ea typeface="MS Mincho" panose="02020609040205080304" pitchFamily="49" charset="-128"/>
            </a:endParaRPr>
          </a:p>
          <a:p>
            <a:r>
              <a:rPr lang="fr-FR" sz="2300" dirty="0">
                <a:ea typeface="MS Mincho" panose="02020609040205080304" pitchFamily="49" charset="-128"/>
              </a:rPr>
              <a:t>Ressources :    </a:t>
            </a:r>
            <a:r>
              <a:rPr lang="fr-FR" sz="2300" u="sng" dirty="0">
                <a:solidFill>
                  <a:srgbClr val="0000FF"/>
                </a:solidFill>
                <a:ea typeface="Times New Roman" panose="02020603050405020304" pitchFamily="18" charset="0"/>
                <a:hlinkClick r:id="rId2"/>
              </a:rPr>
              <a:t>https://fr.wiktionary.org/wiki/intelligence</a:t>
            </a:r>
            <a:r>
              <a:rPr lang="fr-FR" sz="2300" u="sng" dirty="0">
                <a:solidFill>
                  <a:srgbClr val="0000FF"/>
                </a:solidFill>
                <a:ea typeface="Times New Roman" panose="02020603050405020304" pitchFamily="18" charset="0"/>
              </a:rPr>
              <a:t> </a:t>
            </a:r>
            <a:endParaRPr lang="fr-FR" sz="2300" dirty="0">
              <a:ea typeface="MS Mincho" panose="02020609040205080304" pitchFamily="49" charset="-128"/>
            </a:endParaRPr>
          </a:p>
          <a:p>
            <a:r>
              <a:rPr lang="fr-FR" sz="2300" dirty="0">
                <a:ea typeface="MS Mincho" panose="02020609040205080304" pitchFamily="49" charset="-128"/>
              </a:rPr>
              <a:t>Prolongement possible, en cours, sur ce premier point, à partir du texte suivant. ( 1H)  </a:t>
            </a:r>
          </a:p>
          <a:p>
            <a:pPr marL="0" indent="0" algn="just">
              <a:lnSpc>
                <a:spcPts val="1290"/>
              </a:lnSpc>
              <a:buNone/>
            </a:pPr>
            <a:r>
              <a:rPr lang="fr-FR" sz="2300" dirty="0">
                <a:solidFill>
                  <a:srgbClr val="000000"/>
                </a:solidFill>
                <a:ea typeface="Times New Roman" panose="02020603050405020304" pitchFamily="18" charset="0"/>
              </a:rPr>
              <a:t> </a:t>
            </a:r>
            <a:r>
              <a:rPr lang="fr-FR" sz="1900" dirty="0">
                <a:solidFill>
                  <a:srgbClr val="000000"/>
                </a:solidFill>
                <a:ea typeface="Times New Roman" panose="02020603050405020304" pitchFamily="18" charset="0"/>
              </a:rPr>
              <a:t>Dans des milliers d'années, quand le recul du passé n'en laissera plus apercevoir que les grandes lignes, nos guerres et nos révolutions compteront pour peu de choses, à supposer qu'on s'en souvienne encore; mais de la machine à vapeur, avec les inventions en tout genre qui lui font cortège, on parlera peut-être comme nous parlons du bronze ou de la pierre taillée; elle servira à définir un âge. Si nous pouvions nous dépouiller de tout orgueil, si, pour définir notre espèce, nous nous en tenions strictement à ce que l'histoire et la préhistoire nous présentent comme la caractéristique constante de l'homme et de l'intelligence, nous ne dirions peut-être pas </a:t>
            </a:r>
            <a:r>
              <a:rPr lang="fr-FR" sz="1900" i="1" dirty="0">
                <a:solidFill>
                  <a:srgbClr val="000000"/>
                </a:solidFill>
                <a:ea typeface="Times New Roman" panose="02020603050405020304" pitchFamily="18" charset="0"/>
              </a:rPr>
              <a:t>Homo sapiens</a:t>
            </a:r>
            <a:r>
              <a:rPr lang="fr-FR" sz="1900" dirty="0">
                <a:solidFill>
                  <a:srgbClr val="000000"/>
                </a:solidFill>
                <a:ea typeface="Times New Roman" panose="02020603050405020304" pitchFamily="18" charset="0"/>
              </a:rPr>
              <a:t> mais </a:t>
            </a:r>
            <a:r>
              <a:rPr lang="fr-FR" sz="1900" i="1" dirty="0">
                <a:solidFill>
                  <a:srgbClr val="000000"/>
                </a:solidFill>
                <a:ea typeface="Times New Roman" panose="02020603050405020304" pitchFamily="18" charset="0"/>
              </a:rPr>
              <a:t>Homo </a:t>
            </a:r>
            <a:r>
              <a:rPr lang="fr-FR" sz="1900" i="1" dirty="0" err="1">
                <a:solidFill>
                  <a:srgbClr val="000000"/>
                </a:solidFill>
                <a:ea typeface="Times New Roman" panose="02020603050405020304" pitchFamily="18" charset="0"/>
              </a:rPr>
              <a:t>faber</a:t>
            </a:r>
            <a:r>
              <a:rPr lang="fr-FR" sz="1900" dirty="0">
                <a:solidFill>
                  <a:srgbClr val="000000"/>
                </a:solidFill>
                <a:ea typeface="Times New Roman" panose="02020603050405020304" pitchFamily="18" charset="0"/>
              </a:rPr>
              <a:t>.. En définitive, </a:t>
            </a:r>
            <a:r>
              <a:rPr lang="fr-FR" sz="1900" i="1" dirty="0">
                <a:solidFill>
                  <a:srgbClr val="000000"/>
                </a:solidFill>
                <a:ea typeface="Times New Roman" panose="02020603050405020304" pitchFamily="18" charset="0"/>
              </a:rPr>
              <a:t>l'intelligence, envisagée dans ce qui en paraît être la démarche originelle, est la faculté de fabriquer des objets artificiels, en particulier des outils et, d'en varier indéfiniment la fabrication </a:t>
            </a:r>
            <a:r>
              <a:rPr lang="fr-FR" sz="2300" i="1" dirty="0">
                <a:solidFill>
                  <a:srgbClr val="000000"/>
                </a:solidFill>
                <a:ea typeface="Times New Roman" panose="02020603050405020304" pitchFamily="18" charset="0"/>
              </a:rPr>
              <a:t>.             </a:t>
            </a:r>
          </a:p>
          <a:p>
            <a:pPr marL="0" indent="0" algn="just">
              <a:lnSpc>
                <a:spcPts val="1290"/>
              </a:lnSpc>
              <a:buNone/>
            </a:pPr>
            <a:r>
              <a:rPr lang="fr-FR" sz="2300" b="1" dirty="0">
                <a:solidFill>
                  <a:srgbClr val="000000"/>
                </a:solidFill>
                <a:ea typeface="Times New Roman" panose="02020603050405020304" pitchFamily="18" charset="0"/>
              </a:rPr>
              <a:t>H BERGSON </a:t>
            </a:r>
            <a:r>
              <a:rPr lang="fr-FR" sz="2300" b="1" i="1" dirty="0">
                <a:solidFill>
                  <a:srgbClr val="000000"/>
                </a:solidFill>
                <a:ea typeface="Times New Roman" panose="02020603050405020304" pitchFamily="18" charset="0"/>
              </a:rPr>
              <a:t>L'évolution créatrice </a:t>
            </a:r>
            <a:r>
              <a:rPr lang="fr-FR" sz="2300" dirty="0">
                <a:solidFill>
                  <a:srgbClr val="000000"/>
                </a:solidFill>
                <a:ea typeface="Times New Roman" panose="02020603050405020304" pitchFamily="18" charset="0"/>
              </a:rPr>
              <a:t>1907</a:t>
            </a:r>
            <a:r>
              <a:rPr lang="fr-FR" sz="2300" dirty="0">
                <a:ea typeface="MS Mincho" panose="02020609040205080304" pitchFamily="49" charset="-128"/>
              </a:rPr>
              <a:t> </a:t>
            </a:r>
          </a:p>
          <a:p>
            <a:endParaRPr lang="fr-FR" dirty="0"/>
          </a:p>
        </p:txBody>
      </p:sp>
    </p:spTree>
    <p:extLst>
      <p:ext uri="{BB962C8B-B14F-4D97-AF65-F5344CB8AC3E}">
        <p14:creationId xmlns:p14="http://schemas.microsoft.com/office/powerpoint/2010/main" val="863748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EB8446-6562-334B-9E3E-950210AD4C2E}"/>
              </a:ext>
            </a:extLst>
          </p:cNvPr>
          <p:cNvSpPr>
            <a:spLocks noGrp="1"/>
          </p:cNvSpPr>
          <p:nvPr>
            <p:ph type="title"/>
          </p:nvPr>
        </p:nvSpPr>
        <p:spPr/>
        <p:txBody>
          <a:bodyPr/>
          <a:lstStyle/>
          <a:p>
            <a:r>
              <a:rPr lang="fr-FR" dirty="0"/>
              <a:t> </a:t>
            </a:r>
            <a:r>
              <a:rPr lang="fr-FR" b="1" dirty="0"/>
              <a:t>Mémoire </a:t>
            </a:r>
            <a:br>
              <a:rPr lang="fr-FR" b="1" dirty="0"/>
            </a:br>
            <a:endParaRPr lang="fr-FR" b="1" dirty="0"/>
          </a:p>
        </p:txBody>
      </p:sp>
      <p:sp>
        <p:nvSpPr>
          <p:cNvPr id="3" name="Espace réservé du contenu 2">
            <a:extLst>
              <a:ext uri="{FF2B5EF4-FFF2-40B4-BE49-F238E27FC236}">
                <a16:creationId xmlns:a16="http://schemas.microsoft.com/office/drawing/2014/main" id="{75E88D53-2B6B-4742-AF0C-16A5294530B1}"/>
              </a:ext>
            </a:extLst>
          </p:cNvPr>
          <p:cNvSpPr>
            <a:spLocks noGrp="1"/>
          </p:cNvSpPr>
          <p:nvPr>
            <p:ph idx="1"/>
          </p:nvPr>
        </p:nvSpPr>
        <p:spPr>
          <a:xfrm>
            <a:off x="838200" y="1230087"/>
            <a:ext cx="10515600" cy="4987834"/>
          </a:xfrm>
        </p:spPr>
        <p:txBody>
          <a:bodyPr>
            <a:normAutofit fontScale="47500" lnSpcReduction="20000"/>
          </a:bodyPr>
          <a:lstStyle/>
          <a:p>
            <a:pPr marL="0" indent="0">
              <a:buNone/>
            </a:pPr>
            <a:r>
              <a:rPr lang="fr-FR" b="1" dirty="0"/>
              <a:t>Quel est l’origine du mot mémoire ? </a:t>
            </a:r>
            <a:endParaRPr lang="fr-FR" dirty="0"/>
          </a:p>
          <a:p>
            <a:pPr marL="0" indent="0">
              <a:buNone/>
            </a:pPr>
            <a:r>
              <a:rPr lang="fr-FR" b="1" dirty="0"/>
              <a:t>En quoi la mémoire de l’ordinateur diffère-t-elle de la mémoire d’un être vivant, et de celle des êtres humains ?</a:t>
            </a:r>
            <a:endParaRPr lang="fr-FR" dirty="0"/>
          </a:p>
          <a:p>
            <a:r>
              <a:rPr lang="fr-FR" dirty="0"/>
              <a:t> Ressource :  </a:t>
            </a:r>
            <a:r>
              <a:rPr lang="fr-FR" u="sng" dirty="0">
                <a:hlinkClick r:id="rId2"/>
              </a:rPr>
              <a:t>https://web.maths.unsw.edu.au/~lafaye/CCM/pc/memoire.htm</a:t>
            </a:r>
            <a:endParaRPr lang="fr-FR" u="sng" dirty="0"/>
          </a:p>
          <a:p>
            <a:endParaRPr lang="fr-FR" dirty="0"/>
          </a:p>
          <a:p>
            <a:r>
              <a:rPr lang="fr-FR" dirty="0"/>
              <a:t> Textes complémentaires : pour aller plus loin ( 1 heure de cours) </a:t>
            </a:r>
          </a:p>
          <a:p>
            <a:r>
              <a:rPr lang="fr-FR" b="1" dirty="0"/>
              <a:t> Bergson, les 2 mémoires </a:t>
            </a:r>
            <a:endParaRPr lang="fr-FR" dirty="0"/>
          </a:p>
          <a:p>
            <a:pPr marL="0" indent="0">
              <a:buNone/>
            </a:pPr>
            <a:r>
              <a:rPr lang="fr-FR" b="1" dirty="0"/>
              <a:t> </a:t>
            </a:r>
            <a:r>
              <a:rPr lang="fr-FR" dirty="0"/>
              <a:t>J'étudie une leçon pour l'apprendre par cœur ; je la lis d'abord en scandant chaque vers; je la répète ensuite un certain nombre de fois. A chaque lecture nouvelle un progrès s'accomplit; les mots se lisent de mieux en mieux; ils finissent par s'organiser ensemble. A ce moment précis, je sais ma leçon par </a:t>
            </a:r>
            <a:r>
              <a:rPr lang="fr-FR" dirty="0" err="1"/>
              <a:t>coeur</a:t>
            </a:r>
            <a:r>
              <a:rPr lang="fr-FR" dirty="0"/>
              <a:t>, on dit qu'elle est devenue souvenir, qu'elle s'est imprimée dans la mémoire.  Je cherche maintenant comment ma leçon a été apprise, et je me représente les phases par lesquelles j'ai passé tour à tour. Chacune de mes lectures successives me revient alors à l'esprit avec son individualité propre ; je la revois avec les circonstances qui l'accompagnaient et qui l'encadrent encore; elle se distingue de celles qui précèdent et de celles qui suivent par la place même qu'elle a occupée dans le temps; bref, chacune de ces lectures repasse devant moi comme un événement déterminé de mon histoire. On dira encore que ces images sont des souvenirs, qu'elles se sont imprimées dans la mémoire. On emploie les mêmes mots dans les deux cas. S'agit-il bien de la même chose ?  Le souvenir de la leçon, en tant qu'apprise par </a:t>
            </a:r>
            <a:r>
              <a:rPr lang="fr-FR" dirty="0" err="1"/>
              <a:t>coeur</a:t>
            </a:r>
            <a:r>
              <a:rPr lang="fr-FR" dirty="0"/>
              <a:t>, a tous les caractères de l'habitude. Comme l'habitude, il s'acquiert par la répétition d'un même effort. Comme l'habitude, il a exigé la décomposition d'abord, puis la recomposition de l'action totale. Comme tout exercice habituel du corps, enfin, il s'est emmagasiné dans un mécanisme qu'ébranle tout entier une impulsion initiale, dans un système clos de mouvements automatiques, qui se succèdent dans le même ordre et occupent le même temps.  Au contraire, le souvenir de telle lecture particulière, la seconde ou la troisième, par exemple, n'a aucun des caractères de l'habitude. L'image s'est nécessairement imprimée du premier coup dans la mémoire, puisque les autres lectures constituent, par définition même, des souvenirs différents. C'est comme un événement de ma vie : il a pour essence de porter une date, et de ne pouvoir par conséquent se répéter. Tout ce que les lectures ultérieures y ajouteraient ne ferait qu'en altérer la nature originelle; et si mon effort pour évoquer cette image devient de plus en plus facile à mesure que je la répète plus souvent, l'image même, envisagée en soi, était nécessairement d'abord ce qu'elle sera toujours."                         				 Bergson, </a:t>
            </a:r>
            <a:r>
              <a:rPr lang="fr-FR" i="1" dirty="0"/>
              <a:t>Matière et Mémoire</a:t>
            </a:r>
            <a:r>
              <a:rPr lang="fr-FR" dirty="0"/>
              <a:t> PUF p.83   1896</a:t>
            </a:r>
          </a:p>
          <a:p>
            <a:pPr marL="0" indent="0">
              <a:buNone/>
            </a:pPr>
            <a:endParaRPr lang="fr-FR" dirty="0"/>
          </a:p>
          <a:p>
            <a:pPr marL="0" indent="0">
              <a:buNone/>
            </a:pPr>
            <a:r>
              <a:rPr lang="fr-FR" dirty="0"/>
              <a:t>Questions : Quels sont les deux types de mémoire que décrit ici Bergson ? </a:t>
            </a:r>
          </a:p>
          <a:p>
            <a:pPr marL="0" indent="0">
              <a:buNone/>
            </a:pPr>
            <a:r>
              <a:rPr lang="fr-FR" dirty="0"/>
              <a:t>Quel rapprochements et différences peut-on faire entre ces deux types de mémoire et les différentes mémoires  d’un ordinateur ? </a:t>
            </a:r>
          </a:p>
        </p:txBody>
      </p:sp>
    </p:spTree>
    <p:extLst>
      <p:ext uri="{BB962C8B-B14F-4D97-AF65-F5344CB8AC3E}">
        <p14:creationId xmlns:p14="http://schemas.microsoft.com/office/powerpoint/2010/main" val="3846768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890C82-1FD5-EE41-9E03-E4E54966DA91}"/>
              </a:ext>
            </a:extLst>
          </p:cNvPr>
          <p:cNvSpPr>
            <a:spLocks noGrp="1"/>
          </p:cNvSpPr>
          <p:nvPr>
            <p:ph type="title"/>
          </p:nvPr>
        </p:nvSpPr>
        <p:spPr/>
        <p:txBody>
          <a:bodyPr/>
          <a:lstStyle/>
          <a:p>
            <a:r>
              <a:rPr lang="fr-FR" b="1" dirty="0"/>
              <a:t>Mémoire</a:t>
            </a:r>
            <a:r>
              <a:rPr lang="fr-FR" dirty="0"/>
              <a:t> : Texte complémentaire 2</a:t>
            </a:r>
          </a:p>
        </p:txBody>
      </p:sp>
      <p:sp>
        <p:nvSpPr>
          <p:cNvPr id="3" name="Espace réservé du contenu 2">
            <a:extLst>
              <a:ext uri="{FF2B5EF4-FFF2-40B4-BE49-F238E27FC236}">
                <a16:creationId xmlns:a16="http://schemas.microsoft.com/office/drawing/2014/main" id="{53EFDB2D-166E-E041-88A9-A4FFA885CB33}"/>
              </a:ext>
            </a:extLst>
          </p:cNvPr>
          <p:cNvSpPr>
            <a:spLocks noGrp="1"/>
          </p:cNvSpPr>
          <p:nvPr>
            <p:ph idx="1"/>
          </p:nvPr>
        </p:nvSpPr>
        <p:spPr/>
        <p:txBody>
          <a:bodyPr>
            <a:normAutofit fontScale="62500" lnSpcReduction="20000"/>
          </a:bodyPr>
          <a:lstStyle/>
          <a:p>
            <a:pPr marL="0" indent="0">
              <a:buNone/>
            </a:pPr>
            <a:r>
              <a:rPr lang="fr-FR" dirty="0"/>
              <a:t>Nietzsche, </a:t>
            </a:r>
            <a:r>
              <a:rPr lang="fr-FR" b="1" i="1" dirty="0"/>
              <a:t>Considérations inactuelles</a:t>
            </a:r>
            <a:r>
              <a:rPr lang="fr-FR" dirty="0"/>
              <a:t>. « Des avantages et des inconvénients de l’histoire pour la vie. 1878 </a:t>
            </a:r>
          </a:p>
          <a:p>
            <a:pPr marL="0" indent="0">
              <a:buNone/>
            </a:pPr>
            <a:r>
              <a:rPr lang="fr-FR" dirty="0"/>
              <a:t>L'oubli n'est pas seulement une" vis </a:t>
            </a:r>
            <a:r>
              <a:rPr lang="fr-FR" dirty="0" err="1"/>
              <a:t>inertiae</a:t>
            </a:r>
            <a:r>
              <a:rPr lang="fr-FR" dirty="0"/>
              <a:t> (1) ", comme le croient les esprits superficiels ; c'est bien plutôt un pouvoir actif, une faculté d'enrayement dans le vrai sens du mot, faculté à quoi il faut attribuer le fait que tout ce qui nous arrive dans la vie, tout ce que nous absorbons se présente tout aussi peu à notre conscience pendant l'état de "digestion" (on pourrait l'appeler une absorption psychique) que le processus multiple qui se passe dans notre corps pendant que nous "assimilons" notre nourriture. Fermer de temps en temps les portes et les fenêtres de la conscience ; demeurer insensibles au bruit et à la lutte que le monde souterrain des organes à notre service livre pour s'entraider ou se détruire ; faire silence un peu, faire table rase dans notre conscience pour qu'il y ait de nouveau de la place pour des choses nouvelles, et en particulier pour les fonctions et les fonctionnaires plus nobles, pour gouverner, pour prévoir, pour pressentir (car notre organisme est une véritable oligarchie) - voilà, je le répète, le rôle de la faculté active d'oubli, une sorte de gardienne, de surveillance chargée de maintenir l'ordre psychique, la tranquillité, l'étiquette. On en conclura immédiatement que nul bonheur, nulle sérénité, nulle espérance, nulle fierté, nulle jouissance de "l'instant présent" ne pourraient exister sans faculté d'oubli. »</a:t>
            </a:r>
          </a:p>
          <a:p>
            <a:r>
              <a:rPr lang="fr-FR" dirty="0"/>
              <a:t>Questions : </a:t>
            </a:r>
          </a:p>
          <a:p>
            <a:pPr marL="0" indent="0">
              <a:buNone/>
            </a:pPr>
            <a:r>
              <a:rPr lang="fr-FR" dirty="0"/>
              <a:t>Un ordinateur peut-il oublier ? </a:t>
            </a:r>
          </a:p>
          <a:p>
            <a:pPr marL="0" indent="0">
              <a:buNone/>
            </a:pPr>
            <a:r>
              <a:rPr lang="fr-FR" dirty="0" err="1"/>
              <a:t>A-t-il</a:t>
            </a:r>
            <a:r>
              <a:rPr lang="fr-FR" dirty="0"/>
              <a:t> besoin d’oublier ? </a:t>
            </a:r>
          </a:p>
          <a:p>
            <a:pPr marL="0" indent="0">
              <a:buNone/>
            </a:pPr>
            <a:r>
              <a:rPr lang="fr-FR" dirty="0"/>
              <a:t>Quelle différence faire entre l’effacement d’informations sur un ordinateur  et l’oubli ?</a:t>
            </a:r>
          </a:p>
          <a:p>
            <a:endParaRPr lang="fr-FR" dirty="0"/>
          </a:p>
        </p:txBody>
      </p:sp>
    </p:spTree>
    <p:extLst>
      <p:ext uri="{BB962C8B-B14F-4D97-AF65-F5344CB8AC3E}">
        <p14:creationId xmlns:p14="http://schemas.microsoft.com/office/powerpoint/2010/main" val="1131012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6F06B6-19DD-F944-B66F-A66B2750578E}"/>
              </a:ext>
            </a:extLst>
          </p:cNvPr>
          <p:cNvSpPr>
            <a:spLocks noGrp="1"/>
          </p:cNvSpPr>
          <p:nvPr>
            <p:ph type="title"/>
          </p:nvPr>
        </p:nvSpPr>
        <p:spPr/>
        <p:txBody>
          <a:bodyPr/>
          <a:lstStyle/>
          <a:p>
            <a:r>
              <a:rPr lang="fr-FR" b="1" dirty="0"/>
              <a:t> Ordinateur .</a:t>
            </a:r>
            <a:br>
              <a:rPr lang="fr-FR" dirty="0"/>
            </a:br>
            <a:endParaRPr lang="fr-FR" dirty="0"/>
          </a:p>
        </p:txBody>
      </p:sp>
      <p:sp>
        <p:nvSpPr>
          <p:cNvPr id="3" name="Espace réservé du contenu 2">
            <a:extLst>
              <a:ext uri="{FF2B5EF4-FFF2-40B4-BE49-F238E27FC236}">
                <a16:creationId xmlns:a16="http://schemas.microsoft.com/office/drawing/2014/main" id="{C6FE9647-7475-5C44-999C-7A59CDCCCE68}"/>
              </a:ext>
            </a:extLst>
          </p:cNvPr>
          <p:cNvSpPr>
            <a:spLocks noGrp="1"/>
          </p:cNvSpPr>
          <p:nvPr>
            <p:ph idx="1"/>
          </p:nvPr>
        </p:nvSpPr>
        <p:spPr/>
        <p:txBody>
          <a:bodyPr>
            <a:normAutofit/>
          </a:bodyPr>
          <a:lstStyle/>
          <a:p>
            <a:pPr marL="0" indent="0">
              <a:buNone/>
            </a:pPr>
            <a:r>
              <a:rPr lang="fr-FR" dirty="0"/>
              <a:t>À partir des informations données sur la page Wikipédia, expliquez pourquoi le terme ordinateur a été choisi en France. Quels sont les différents sens des termes « ordre » ,« ordonner » ? Ce terme vous semble-t-il bien choisi ? </a:t>
            </a:r>
          </a:p>
          <a:p>
            <a:r>
              <a:rPr lang="fr-FR" dirty="0"/>
              <a:t>Ressource : </a:t>
            </a:r>
            <a:r>
              <a:rPr lang="fr-FR" u="sng" dirty="0">
                <a:hlinkClick r:id="rId2"/>
              </a:rPr>
              <a:t>https://fr.wikipedia.org/wiki/Ordinateur#%C3%89tymologie</a:t>
            </a:r>
            <a:endParaRPr lang="fr-FR" dirty="0"/>
          </a:p>
          <a:p>
            <a:pPr marL="0" indent="0">
              <a:buNone/>
            </a:pPr>
            <a:r>
              <a:rPr lang="fr-FR" dirty="0"/>
              <a:t> </a:t>
            </a:r>
          </a:p>
        </p:txBody>
      </p:sp>
    </p:spTree>
    <p:extLst>
      <p:ext uri="{BB962C8B-B14F-4D97-AF65-F5344CB8AC3E}">
        <p14:creationId xmlns:p14="http://schemas.microsoft.com/office/powerpoint/2010/main" val="623895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74BEAB-4BE6-2347-876B-1F00AC653485}"/>
              </a:ext>
            </a:extLst>
          </p:cNvPr>
          <p:cNvSpPr>
            <a:spLocks noGrp="1"/>
          </p:cNvSpPr>
          <p:nvPr>
            <p:ph type="title"/>
          </p:nvPr>
        </p:nvSpPr>
        <p:spPr/>
        <p:txBody>
          <a:bodyPr/>
          <a:lstStyle/>
          <a:p>
            <a:r>
              <a:rPr lang="fr-FR" b="1" dirty="0"/>
              <a:t>Informatique/ Numérique</a:t>
            </a:r>
            <a:br>
              <a:rPr lang="fr-FR" dirty="0"/>
            </a:br>
            <a:endParaRPr lang="fr-FR" dirty="0"/>
          </a:p>
        </p:txBody>
      </p:sp>
      <p:sp>
        <p:nvSpPr>
          <p:cNvPr id="3" name="Espace réservé du contenu 2">
            <a:extLst>
              <a:ext uri="{FF2B5EF4-FFF2-40B4-BE49-F238E27FC236}">
                <a16:creationId xmlns:a16="http://schemas.microsoft.com/office/drawing/2014/main" id="{9DAC5DCE-FB96-AE4A-B96F-9088149EAE05}"/>
              </a:ext>
            </a:extLst>
          </p:cNvPr>
          <p:cNvSpPr>
            <a:spLocks noGrp="1"/>
          </p:cNvSpPr>
          <p:nvPr>
            <p:ph idx="1"/>
          </p:nvPr>
        </p:nvSpPr>
        <p:spPr/>
        <p:txBody>
          <a:bodyPr>
            <a:normAutofit/>
          </a:bodyPr>
          <a:lstStyle/>
          <a:p>
            <a:pPr marL="0" indent="0">
              <a:buNone/>
            </a:pPr>
            <a:r>
              <a:rPr lang="fr-FR" b="1" dirty="0"/>
              <a:t> </a:t>
            </a:r>
            <a:r>
              <a:rPr lang="fr-FR" dirty="0"/>
              <a:t>Faire une recherche sur les différents sens du mot information. Qu’est-ce que la théorie de l’information ? L’informatique désigne-t-il une technique ? Une science ? </a:t>
            </a:r>
          </a:p>
          <a:p>
            <a:pPr marL="0" indent="0">
              <a:buNone/>
            </a:pPr>
            <a:r>
              <a:rPr lang="fr-FR" dirty="0"/>
              <a:t>D’où vient le terme « numérique » En quoi peut-il être lié à l’intelligence artificielle ? Le numérique est-il un langage ? Une écriture ? Un code ? Un calcul ?</a:t>
            </a:r>
          </a:p>
          <a:p>
            <a:r>
              <a:rPr lang="fr-FR" dirty="0"/>
              <a:t>Ressources : </a:t>
            </a:r>
          </a:p>
          <a:p>
            <a:r>
              <a:rPr lang="fr-FR" u="sng" dirty="0">
                <a:hlinkClick r:id="rId2"/>
              </a:rPr>
              <a:t>https://fr.wikipedia.org/wiki/Numérique</a:t>
            </a:r>
            <a:r>
              <a:rPr lang="fr-FR" dirty="0"/>
              <a:t> </a:t>
            </a:r>
          </a:p>
          <a:p>
            <a:r>
              <a:rPr lang="fr-FR" u="sng" dirty="0">
                <a:hlinkClick r:id="rId3"/>
              </a:rPr>
              <a:t>http://www.courstechinfo.be/Techno/Informatique.html</a:t>
            </a:r>
            <a:r>
              <a:rPr lang="fr-FR" dirty="0"/>
              <a:t> </a:t>
            </a:r>
          </a:p>
          <a:p>
            <a:pPr marL="0" indent="0">
              <a:buNone/>
            </a:pPr>
            <a:endParaRPr lang="fr-FR" dirty="0"/>
          </a:p>
        </p:txBody>
      </p:sp>
    </p:spTree>
    <p:extLst>
      <p:ext uri="{BB962C8B-B14F-4D97-AF65-F5344CB8AC3E}">
        <p14:creationId xmlns:p14="http://schemas.microsoft.com/office/powerpoint/2010/main" val="185202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42CE86-E9F4-8C49-8871-1AEA3243C3FA}"/>
              </a:ext>
            </a:extLst>
          </p:cNvPr>
          <p:cNvSpPr>
            <a:spLocks noGrp="1"/>
          </p:cNvSpPr>
          <p:nvPr>
            <p:ph type="title"/>
          </p:nvPr>
        </p:nvSpPr>
        <p:spPr/>
        <p:txBody>
          <a:bodyPr/>
          <a:lstStyle/>
          <a:p>
            <a:r>
              <a:rPr lang="fr-FR" b="1" dirty="0" err="1">
                <a:latin typeface="+mn-lt"/>
                <a:ea typeface="MS Mincho" panose="02020609040205080304" pitchFamily="49" charset="-128"/>
              </a:rPr>
              <a:t>Deep</a:t>
            </a:r>
            <a:r>
              <a:rPr lang="fr-FR" b="1" dirty="0">
                <a:latin typeface="+mn-lt"/>
                <a:ea typeface="MS Mincho" panose="02020609040205080304" pitchFamily="49" charset="-128"/>
              </a:rPr>
              <a:t> </a:t>
            </a:r>
            <a:r>
              <a:rPr lang="fr-FR" b="1" dirty="0" err="1">
                <a:latin typeface="+mn-lt"/>
                <a:ea typeface="MS Mincho" panose="02020609040205080304" pitchFamily="49" charset="-128"/>
              </a:rPr>
              <a:t>learning</a:t>
            </a:r>
            <a:br>
              <a:rPr lang="fr-FR" dirty="0">
                <a:latin typeface="+mn-lt"/>
                <a:ea typeface="MS Mincho" panose="02020609040205080304" pitchFamily="49" charset="-128"/>
              </a:rPr>
            </a:br>
            <a:endParaRPr lang="fr-FR" dirty="0">
              <a:latin typeface="+mn-lt"/>
            </a:endParaRPr>
          </a:p>
        </p:txBody>
      </p:sp>
      <p:sp>
        <p:nvSpPr>
          <p:cNvPr id="3" name="Espace réservé du contenu 2">
            <a:extLst>
              <a:ext uri="{FF2B5EF4-FFF2-40B4-BE49-F238E27FC236}">
                <a16:creationId xmlns:a16="http://schemas.microsoft.com/office/drawing/2014/main" id="{2475E6D8-398A-5646-8277-AFEF4250F982}"/>
              </a:ext>
            </a:extLst>
          </p:cNvPr>
          <p:cNvSpPr>
            <a:spLocks noGrp="1"/>
          </p:cNvSpPr>
          <p:nvPr>
            <p:ph idx="1"/>
          </p:nvPr>
        </p:nvSpPr>
        <p:spPr/>
        <p:txBody>
          <a:bodyPr/>
          <a:lstStyle/>
          <a:p>
            <a:pPr marL="0" indent="0">
              <a:buNone/>
            </a:pPr>
            <a:r>
              <a:rPr lang="fr-FR" dirty="0">
                <a:latin typeface="Times New Roman" panose="02020603050405020304" pitchFamily="18" charset="0"/>
                <a:ea typeface="MS Mincho" panose="02020609040205080304" pitchFamily="49" charset="-128"/>
              </a:rPr>
              <a:t>  Après avoir visionné la vidéo suivante, expliquez en quoi les ordinateurs peuvent apprendre, et ce qui distingue cet apprentissage de l’apprentissage des être humains.</a:t>
            </a:r>
          </a:p>
          <a:p>
            <a:pPr marL="0" indent="0">
              <a:buNone/>
            </a:pPr>
            <a:endParaRPr lang="fr-FR" dirty="0">
              <a:latin typeface="Times New Roman" panose="02020603050405020304" pitchFamily="18" charset="0"/>
              <a:ea typeface="MS Mincho" panose="02020609040205080304" pitchFamily="49" charset="-128"/>
            </a:endParaRPr>
          </a:p>
          <a:p>
            <a:r>
              <a:rPr lang="fr-FR" u="sng" dirty="0">
                <a:solidFill>
                  <a:srgbClr val="0000FF"/>
                </a:solidFill>
                <a:latin typeface="Times New Roman" panose="02020603050405020304" pitchFamily="18" charset="0"/>
                <a:ea typeface="MS Mincho" panose="02020609040205080304" pitchFamily="49" charset="-128"/>
                <a:hlinkClick r:id="rId2"/>
              </a:rPr>
              <a:t>https://www.sciencesetavenir.fr/videos/yann-lecun-explique-lintelligence-artificielle-et-ses-defis-a-venir_kzrzpf</a:t>
            </a:r>
            <a:r>
              <a:rPr lang="fr-FR" dirty="0">
                <a:latin typeface="Times New Roman" panose="02020603050405020304" pitchFamily="18" charset="0"/>
                <a:ea typeface="MS Mincho" panose="02020609040205080304" pitchFamily="49" charset="-128"/>
              </a:rPr>
              <a:t>   </a:t>
            </a:r>
          </a:p>
          <a:p>
            <a:endParaRPr lang="fr-FR" dirty="0">
              <a:latin typeface="Times New Roman" panose="02020603050405020304" pitchFamily="18" charset="0"/>
              <a:ea typeface="MS Mincho" panose="02020609040205080304" pitchFamily="49" charset="-128"/>
            </a:endParaRPr>
          </a:p>
          <a:p>
            <a:endParaRPr lang="fr-FR" dirty="0"/>
          </a:p>
        </p:txBody>
      </p:sp>
    </p:spTree>
    <p:extLst>
      <p:ext uri="{BB962C8B-B14F-4D97-AF65-F5344CB8AC3E}">
        <p14:creationId xmlns:p14="http://schemas.microsoft.com/office/powerpoint/2010/main" val="1953831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F03472-FC52-F843-A1E0-C4775F5322C1}"/>
              </a:ext>
            </a:extLst>
          </p:cNvPr>
          <p:cNvSpPr>
            <a:spLocks noGrp="1"/>
          </p:cNvSpPr>
          <p:nvPr>
            <p:ph type="title"/>
          </p:nvPr>
        </p:nvSpPr>
        <p:spPr>
          <a:xfrm>
            <a:off x="838200" y="365125"/>
            <a:ext cx="10515600" cy="625475"/>
          </a:xfrm>
        </p:spPr>
        <p:txBody>
          <a:bodyPr>
            <a:normAutofit fontScale="90000"/>
          </a:bodyPr>
          <a:lstStyle/>
          <a:p>
            <a:r>
              <a:rPr lang="fr-FR" dirty="0"/>
              <a:t>Textes complémentaires :</a:t>
            </a:r>
            <a:br>
              <a:rPr lang="fr-FR" dirty="0"/>
            </a:br>
            <a:endParaRPr lang="fr-FR" dirty="0"/>
          </a:p>
        </p:txBody>
      </p:sp>
      <p:sp>
        <p:nvSpPr>
          <p:cNvPr id="3" name="Espace réservé du contenu 2">
            <a:extLst>
              <a:ext uri="{FF2B5EF4-FFF2-40B4-BE49-F238E27FC236}">
                <a16:creationId xmlns:a16="http://schemas.microsoft.com/office/drawing/2014/main" id="{C54CA58D-56B1-6047-B432-9ED1DAF200C0}"/>
              </a:ext>
            </a:extLst>
          </p:cNvPr>
          <p:cNvSpPr>
            <a:spLocks noGrp="1"/>
          </p:cNvSpPr>
          <p:nvPr>
            <p:ph idx="1"/>
          </p:nvPr>
        </p:nvSpPr>
        <p:spPr>
          <a:xfrm>
            <a:off x="838200" y="783771"/>
            <a:ext cx="10515600" cy="5393192"/>
          </a:xfrm>
        </p:spPr>
        <p:txBody>
          <a:bodyPr>
            <a:normAutofit fontScale="40000" lnSpcReduction="20000"/>
          </a:bodyPr>
          <a:lstStyle/>
          <a:p>
            <a:pPr marL="0" indent="0">
              <a:buNone/>
            </a:pPr>
            <a:r>
              <a:rPr lang="fr-FR" b="1" dirty="0"/>
              <a:t>Le fonctionnement des neurones artificiels</a:t>
            </a:r>
            <a:endParaRPr lang="fr-FR" dirty="0"/>
          </a:p>
          <a:p>
            <a:pPr marL="0" indent="0">
              <a:buNone/>
            </a:pPr>
            <a:r>
              <a:rPr lang="fr-FR" dirty="0"/>
              <a:t> Audrey Dufour, </a:t>
            </a:r>
            <a:r>
              <a:rPr lang="fr-FR" dirty="0">
                <a:hlinkClick r:id="rId2"/>
              </a:rPr>
              <a:t>« Deep-learning, quand les machines ont des neurones », © </a:t>
            </a:r>
            <a:r>
              <a:rPr lang="fr-FR" i="1" dirty="0">
                <a:hlinkClick r:id="rId2"/>
              </a:rPr>
              <a:t>La Croix</a:t>
            </a:r>
            <a:r>
              <a:rPr lang="fr-FR" dirty="0">
                <a:hlinkClick r:id="rId2"/>
              </a:rPr>
              <a:t>, 2 septembre 2019.</a:t>
            </a:r>
            <a:endParaRPr lang="fr-FR" dirty="0"/>
          </a:p>
          <a:p>
            <a:pPr marL="0" indent="0">
              <a:buNone/>
            </a:pPr>
            <a:r>
              <a:rPr lang="fr-FR" dirty="0"/>
              <a:t>N’imaginez pas des filaments grisâtres agités de soubresauts dans un liquide physiologique. Les réseaux de neurones artificiels sont, pour l’instant encore, des ordinateurs. « On parle d’approche “bio-inspirée” car on s’est inspiré des neurones biologiques pour créer des modèles mathématiques », raconte Jérôme Gauthier, chercheur spécialisé dans l’intelligence artificielle au CEA. Et ils sont loin d’être aussi perfectionnés. […] Jusque-là, on indiquait au système « ceci est un chat, ceci n’est pas un chat » pour des milliers de photos, puis lorsqu’on lui montrait une nouvelle image, il savait dire si c’est un chat ou non. Cet apprentissage supervisé reste aujourd’hui encore la technique la plus répandue. « Mais elle coûte très cher car les données labellisées le sont par des humains, détaille Jérôme Gauthier. On peut développer des intelligences artificielles plus économes en données grâce au </a:t>
            </a:r>
            <a:r>
              <a:rPr lang="fr-FR" i="1" dirty="0" err="1"/>
              <a:t>transfer</a:t>
            </a:r>
            <a:r>
              <a:rPr lang="fr-FR" i="1" dirty="0"/>
              <a:t> </a:t>
            </a:r>
            <a:r>
              <a:rPr lang="fr-FR" i="1" dirty="0" err="1"/>
              <a:t>learning</a:t>
            </a:r>
            <a:r>
              <a:rPr lang="fr-FR" dirty="0"/>
              <a:t> (apprentissage par transfert)</a:t>
            </a:r>
            <a:r>
              <a:rPr lang="fr-FR" b="1" dirty="0"/>
              <a:t> </a:t>
            </a:r>
            <a:r>
              <a:rPr lang="fr-FR" dirty="0"/>
              <a:t>: il s’agit de prendre des couches de neurones de base déjà entraînées pour y ajouter des couches plus spécialisées. » […] Une étape supplémentaire a été franchie avec un apprentissage non supervisé. Un réseau de neurones a été « nourri » avec des milliers de vidéos YouTube, sans qu’on ne lui explique rien. Et il a su détecter tout seul un chat. Attention, l’intelligence artificielle n’a pas dit « c’est un chat »</a:t>
            </a:r>
            <a:r>
              <a:rPr lang="fr-FR" b="1" dirty="0"/>
              <a:t> </a:t>
            </a:r>
            <a:r>
              <a:rPr lang="fr-FR" dirty="0"/>
              <a:t>; elle ne connaît pas ce concept, car personne ne le lui a appris. Mais elle a su dire « dans toutes vos vidéos, un truc revient régulièrement et il ressemble à cela » et a produit une image moyenne d’un chat gris avec des oreilles, un museau, des yeux et une moustache.</a:t>
            </a:r>
          </a:p>
          <a:p>
            <a:pPr marL="0" indent="0">
              <a:buNone/>
            </a:pPr>
            <a:r>
              <a:rPr lang="fr-FR" dirty="0"/>
              <a:t>Les intelligences artificielles sont très monomaniaques car prévues pour une seule tâche – </a:t>
            </a:r>
            <a:r>
              <a:rPr lang="fr-FR" dirty="0" err="1"/>
              <a:t>AlphaGo</a:t>
            </a:r>
            <a:r>
              <a:rPr lang="fr-FR" dirty="0"/>
              <a:t> terrasse tous les humains au jeu de go mais ne sait pas faire le café. Reste que les résultats sont tout de même exceptionnels. Savoir reconnaître des chats peut sembler banal, mais </a:t>
            </a:r>
            <a:r>
              <a:rPr lang="fr-FR" dirty="0">
                <a:hlinkClick r:id="rId3">
                  <a:extLst>
                    <a:ext uri="{A12FA001-AC4F-418D-AE19-62706E023703}">
                      <ahyp:hlinkClr xmlns:ahyp="http://schemas.microsoft.com/office/drawing/2018/hyperlinkcolor" val="tx"/>
                    </a:ext>
                  </a:extLst>
                </a:hlinkClick>
              </a:rPr>
              <a:t>c’est incongru de la part d’une machine</a:t>
            </a:r>
            <a:r>
              <a:rPr lang="fr-FR" dirty="0">
                <a:solidFill>
                  <a:srgbClr val="0563C1"/>
                </a:solidFill>
                <a:hlinkClick r:id="rId3">
                  <a:extLst>
                    <a:ext uri="{A12FA001-AC4F-418D-AE19-62706E023703}">
                      <ahyp:hlinkClr xmlns:ahyp="http://schemas.microsoft.com/office/drawing/2018/hyperlinkcolor" val="tx"/>
                    </a:ext>
                  </a:extLst>
                </a:hlinkClick>
              </a:rPr>
              <a:t>.</a:t>
            </a:r>
            <a:r>
              <a:rPr lang="fr-FR" dirty="0"/>
              <a:t>  La réponse logique d’un ordinateur qui a assez de mémoire pour avoir enregistré des milliers de photos serait de dire « je n’ai jamais vu cette photo, elle n’existe pas dans la base, donc je ne sais pas ce que c’est ». Là, un réseau de neurones artificiels se dit « j’ai déjà vu des photos qui ressemblent donc cela doit être la même chose ». Sans compter que les données fournies sont rarement parfaites</a:t>
            </a:r>
            <a:r>
              <a:rPr lang="fr-FR" b="1" dirty="0"/>
              <a:t> </a:t>
            </a:r>
            <a:r>
              <a:rPr lang="fr-FR" dirty="0"/>
              <a:t>: une photo représente souvent plusieurs éléments, avec un décor autour, et un enregistrement audio comporte des bruits parasites, des raclements de gorge, etc. Si vous montrez des photos de chats sur des canapés à des extraterrestres, il n’est pas sûr qu’ils comprennent que « chat » renvoie à l’animal et non au meuble. […] « Si je lui montre 10 000 vidéos d’une pomme qui tombe et que je lui montre ensuite une vidéo d’une bouteille qu’on lâche, le réseau neuronal sera incapable de prédire que la bouteille va tomber comme la pomme », compare Jérôme Gauthier. Une intelligence artificielle reste toujours ni plus ni moins qu’une ou plusieurs fonctions mathématiques. </a:t>
            </a:r>
          </a:p>
          <a:p>
            <a:pPr marL="0" indent="0">
              <a:buNone/>
            </a:pPr>
            <a:endParaRPr lang="fr-FR" dirty="0"/>
          </a:p>
          <a:p>
            <a:pPr marL="0" indent="0">
              <a:buNone/>
            </a:pPr>
            <a:r>
              <a:rPr lang="fr-FR" dirty="0"/>
              <a:t>Matthew B Crawford, </a:t>
            </a:r>
            <a:r>
              <a:rPr lang="fr-FR" i="1" dirty="0"/>
              <a:t>Eloge du carburateur </a:t>
            </a:r>
            <a:r>
              <a:rPr lang="fr-FR" dirty="0"/>
              <a:t>( 2009)</a:t>
            </a:r>
          </a:p>
          <a:p>
            <a:pPr marL="0" indent="0">
              <a:buNone/>
            </a:pPr>
            <a:r>
              <a:rPr lang="fr-FR" dirty="0"/>
              <a:t>L’intrusion des ordinateurs et d’une main d’œuvre exotique qui travaille selon un modèle procédural informatique dans la sphère jadis protégée des professions qualifiées est peut-être alarmante, mais elle nous oblige à considérer avec un regard neuf la dimension proprement humaine du travail. Dans quelle circonstance cet élément humain reste-t-il indispensable ? F. Levy esquisse une réponse en remarquant que, « dans cette perspective procédurale, la créativité consiste à savoir quoi faire à partir du moment où les règles sont impuissantes, ou bien quand il n’y a pas de règles du tout. C’est ce que fait un bon mécano une fois que ses instruments de contrôle informatique lui ont communiqué que la transmission d’une automobile était en bon état alors que ladite transmission continue à passer la mauvaise vitesse »</a:t>
            </a:r>
          </a:p>
          <a:p>
            <a:pPr marL="0" indent="0">
              <a:buNone/>
            </a:pPr>
            <a:r>
              <a:rPr lang="fr-FR" dirty="0"/>
              <a:t>Quand ce genre de choses arrive, le mécanicien est renvoyé à sa propre intuition et doit déchiffrer le sens de la situation. Bien souvent, cette opération de décryptage implique non pas tant de résoudre le problème que de trouver le problème. Quand vous résolvez une équation présentée à la fin d’un chapitre d’un manuel d’algèbre, c’est effectivement un problème à résoudre. Si ledit chapitre est intitulé « système de deux équations à deux inconnues », vous savez exactement quelle méthode utiliser. Dans une situation aussi nettement délimitée, le contexte pertinent dans lequel s’inscrit le problème est déjà déterminé d’avance et, par conséquent, aucun effort d’interprétation n’est requis. Mais dans le monde réel, les problèmes ne se présentent pas sous cette forme </a:t>
            </a:r>
            <a:r>
              <a:rPr lang="fr-FR" dirty="0" err="1"/>
              <a:t>prédirigée</a:t>
            </a:r>
            <a:r>
              <a:rPr lang="fr-FR" dirty="0"/>
              <a:t> ; en général, vous disposez de trop d’éléments d’information, mais sans vraiment savoir lesquels sont pertinents et lesquels ne le sont pas. Identifier à quel genre de problème vous êtes confronté vous permet de savoir quelles caractéristiques de la situation vous pouvez vous permettre d’ignorer. Et même les frontières de ce qui peut passer pour une « situation » sont parfois ambiguës ; ce n’est pas en appliquant des règles que vous pouvez discriminer entre le pertinent et le négligeable, mais seulement en exerçant le type de jugement qui naît de l’expérience. La valeur d’un mécanicien –et la sécurité de son emploi- tient au fait qu’il possède ce savoir direct et personnel.</a:t>
            </a:r>
            <a:r>
              <a:rPr lang="fr-FR" i="1" dirty="0"/>
              <a:t> </a:t>
            </a:r>
            <a:endParaRPr lang="fr-FR" dirty="0"/>
          </a:p>
          <a:p>
            <a:endParaRPr lang="fr-FR" dirty="0"/>
          </a:p>
        </p:txBody>
      </p:sp>
    </p:spTree>
    <p:extLst>
      <p:ext uri="{BB962C8B-B14F-4D97-AF65-F5344CB8AC3E}">
        <p14:creationId xmlns:p14="http://schemas.microsoft.com/office/powerpoint/2010/main" val="338761533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2868</Words>
  <Application>Microsoft Macintosh PowerPoint</Application>
  <PresentationFormat>Grand écran</PresentationFormat>
  <Paragraphs>103</Paragraphs>
  <Slides>14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Arial</vt:lpstr>
      <vt:lpstr>Calibri</vt:lpstr>
      <vt:lpstr>Calibri Light</vt:lpstr>
      <vt:lpstr>Garamond</vt:lpstr>
      <vt:lpstr>Times New Roman</vt:lpstr>
      <vt:lpstr>Thème Office</vt:lpstr>
      <vt:lpstr>les ordinateurs et l’intelligence.  Autour du test de Turing.  Public : Classes de Terminale (philosophie), de Seconde ( SNT), de Première et Terminale (NSI) </vt:lpstr>
      <vt:lpstr>Séquences </vt:lpstr>
      <vt:lpstr>Séquence 1/ Les mots du numérique </vt:lpstr>
      <vt:lpstr> Mémoire  </vt:lpstr>
      <vt:lpstr>Mémoire : Texte complémentaire 2</vt:lpstr>
      <vt:lpstr> Ordinateur . </vt:lpstr>
      <vt:lpstr>Informatique/ Numérique </vt:lpstr>
      <vt:lpstr>Deep learning </vt:lpstr>
      <vt:lpstr>Textes complémentaires : </vt:lpstr>
      <vt:lpstr>        Sous la forme d’un exposé 4 élèves présentent les 4 étapes     suivantes du développement de l’IA, et produisent une synthèse utilisable par leurs camarades.</vt:lpstr>
      <vt:lpstr>Exposés : </vt:lpstr>
      <vt:lpstr>Séquence 3 : Lecture du texte de Turing, Les ordinateurs et l’intelligence, in Alan Turing, Jean-Yves Girard, La machine de Turing, Points Seuil 1995 </vt:lpstr>
      <vt:lpstr>Guide de lecture  :  Turing  Les ordinateurs et l’intelligence 1950 , extraits. in  Jean-Yves Girard La machine de Turing, Points Seuil 1995</vt:lpstr>
      <vt:lpstr>Prolongement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Autour du test de Turing, les ordinateurs et l’intelligence.</dc:title>
  <dc:creator>Jean Chaumie</dc:creator>
  <cp:lastModifiedBy>Valérie marchand</cp:lastModifiedBy>
  <cp:revision>4</cp:revision>
  <dcterms:created xsi:type="dcterms:W3CDTF">2021-12-08T08:27:04Z</dcterms:created>
  <dcterms:modified xsi:type="dcterms:W3CDTF">2022-05-28T08:41:49Z</dcterms:modified>
</cp:coreProperties>
</file>