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8" r:id="rId1"/>
  </p:sldMasterIdLst>
  <p:sldIdLst>
    <p:sldId id="266" r:id="rId2"/>
    <p:sldId id="274" r:id="rId3"/>
    <p:sldId id="259" r:id="rId4"/>
    <p:sldId id="287" r:id="rId5"/>
    <p:sldId id="289" r:id="rId6"/>
    <p:sldId id="291" r:id="rId7"/>
    <p:sldId id="285" r:id="rId8"/>
    <p:sldId id="28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571"/>
    <p:restoredTop sz="94705"/>
  </p:normalViewPr>
  <p:slideViewPr>
    <p:cSldViewPr snapToGrid="0" snapToObjects="1">
      <p:cViewPr varScale="1">
        <p:scale>
          <a:sx n="102" d="100"/>
          <a:sy n="102" d="100"/>
        </p:scale>
        <p:origin x="208" y="4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4C3C89-CDCD-4D3A-A652-D6E07F88FFC7}"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B3A13639-7F6F-47BA-BA1C-9065786A20EA}">
      <dgm:prSet/>
      <dgm:spPr/>
      <dgm:t>
        <a:bodyPr/>
        <a:lstStyle/>
        <a:p>
          <a:r>
            <a:rPr lang="fr-FR" b="1" baseline="0" dirty="0">
              <a:solidFill>
                <a:schemeClr val="accent4"/>
              </a:solidFill>
              <a:latin typeface="+mn-lt"/>
            </a:rPr>
            <a:t>Comprendre les enjeux du monde contemporain par le droit</a:t>
          </a:r>
          <a:endParaRPr lang="en-US" baseline="0" dirty="0">
            <a:solidFill>
              <a:schemeClr val="accent4"/>
            </a:solidFill>
            <a:latin typeface="+mn-lt"/>
          </a:endParaRPr>
        </a:p>
      </dgm:t>
    </dgm:pt>
    <dgm:pt modelId="{B914E68C-3455-4A0C-8840-A6CDC14ABB67}" type="parTrans" cxnId="{7299BF18-2350-4E36-BAC9-65D70AFD02B3}">
      <dgm:prSet/>
      <dgm:spPr/>
      <dgm:t>
        <a:bodyPr/>
        <a:lstStyle/>
        <a:p>
          <a:endParaRPr lang="en-US"/>
        </a:p>
      </dgm:t>
    </dgm:pt>
    <dgm:pt modelId="{FC549A79-4758-4BD7-B6E4-B5DD823FB763}" type="sibTrans" cxnId="{7299BF18-2350-4E36-BAC9-65D70AFD02B3}">
      <dgm:prSet/>
      <dgm:spPr/>
      <dgm:t>
        <a:bodyPr/>
        <a:lstStyle/>
        <a:p>
          <a:endParaRPr lang="en-US"/>
        </a:p>
      </dgm:t>
    </dgm:pt>
    <dgm:pt modelId="{CB4ABD1B-5005-450F-A93B-A5CCAC6838F1}">
      <dgm:prSet/>
      <dgm:spPr/>
      <dgm:t>
        <a:bodyPr/>
        <a:lstStyle/>
        <a:p>
          <a:r>
            <a:rPr lang="fr-FR" b="1" dirty="0">
              <a:solidFill>
                <a:schemeClr val="accent4"/>
              </a:solidFill>
            </a:rPr>
            <a:t>Se faire une juste représentation du droit et de ses métiers</a:t>
          </a:r>
          <a:endParaRPr lang="en-US" dirty="0">
            <a:solidFill>
              <a:schemeClr val="accent4"/>
            </a:solidFill>
          </a:endParaRPr>
        </a:p>
      </dgm:t>
    </dgm:pt>
    <dgm:pt modelId="{39832191-ABF7-464B-8B59-EE5C5053CF52}" type="parTrans" cxnId="{E0A6421C-F2B0-4E26-908E-E8EA320E04A4}">
      <dgm:prSet/>
      <dgm:spPr/>
      <dgm:t>
        <a:bodyPr/>
        <a:lstStyle/>
        <a:p>
          <a:endParaRPr lang="en-US"/>
        </a:p>
      </dgm:t>
    </dgm:pt>
    <dgm:pt modelId="{8D16BE2E-C081-4E09-BCD6-1B03C92E730B}" type="sibTrans" cxnId="{E0A6421C-F2B0-4E26-908E-E8EA320E04A4}">
      <dgm:prSet/>
      <dgm:spPr/>
      <dgm:t>
        <a:bodyPr/>
        <a:lstStyle/>
        <a:p>
          <a:endParaRPr lang="en-US"/>
        </a:p>
      </dgm:t>
    </dgm:pt>
    <dgm:pt modelId="{3DCCD772-C287-44AF-86C5-725490972BCC}">
      <dgm:prSet/>
      <dgm:spPr/>
      <dgm:t>
        <a:bodyPr/>
        <a:lstStyle/>
        <a:p>
          <a:r>
            <a:rPr lang="fr-FR" b="1" dirty="0">
              <a:solidFill>
                <a:schemeClr val="accent4"/>
              </a:solidFill>
            </a:rPr>
            <a:t>Consolider sa culture générale en vue de la poursuite d’études</a:t>
          </a:r>
          <a:endParaRPr lang="en-US" dirty="0">
            <a:solidFill>
              <a:schemeClr val="accent4"/>
            </a:solidFill>
          </a:endParaRPr>
        </a:p>
      </dgm:t>
    </dgm:pt>
    <dgm:pt modelId="{8DAA69D3-21BC-4810-8F8A-94077A23EBAD}" type="parTrans" cxnId="{7C6EA795-FB38-4B95-96B6-829592854424}">
      <dgm:prSet/>
      <dgm:spPr/>
      <dgm:t>
        <a:bodyPr/>
        <a:lstStyle/>
        <a:p>
          <a:endParaRPr lang="en-US"/>
        </a:p>
      </dgm:t>
    </dgm:pt>
    <dgm:pt modelId="{37771F21-6113-4AE9-B0C2-327E4BF7919B}" type="sibTrans" cxnId="{7C6EA795-FB38-4B95-96B6-829592854424}">
      <dgm:prSet/>
      <dgm:spPr/>
      <dgm:t>
        <a:bodyPr/>
        <a:lstStyle/>
        <a:p>
          <a:endParaRPr lang="en-US"/>
        </a:p>
      </dgm:t>
    </dgm:pt>
    <dgm:pt modelId="{34060E4E-6163-7149-B8F1-B3E82DE5AAEE}" type="pres">
      <dgm:prSet presAssocID="{794C3C89-CDCD-4D3A-A652-D6E07F88FFC7}" presName="vert0" presStyleCnt="0">
        <dgm:presLayoutVars>
          <dgm:dir/>
          <dgm:animOne val="branch"/>
          <dgm:animLvl val="lvl"/>
        </dgm:presLayoutVars>
      </dgm:prSet>
      <dgm:spPr/>
    </dgm:pt>
    <dgm:pt modelId="{9F83A5B1-3073-8248-BF1B-BCFBF324F066}" type="pres">
      <dgm:prSet presAssocID="{B3A13639-7F6F-47BA-BA1C-9065786A20EA}" presName="thickLine" presStyleLbl="alignNode1" presStyleIdx="0" presStyleCnt="3"/>
      <dgm:spPr/>
    </dgm:pt>
    <dgm:pt modelId="{E6D51942-ABB5-2E45-B90A-FC0E67FEDFB6}" type="pres">
      <dgm:prSet presAssocID="{B3A13639-7F6F-47BA-BA1C-9065786A20EA}" presName="horz1" presStyleCnt="0"/>
      <dgm:spPr/>
    </dgm:pt>
    <dgm:pt modelId="{9A31E508-5D26-B84E-BA49-6B00635A29E9}" type="pres">
      <dgm:prSet presAssocID="{B3A13639-7F6F-47BA-BA1C-9065786A20EA}" presName="tx1" presStyleLbl="revTx" presStyleIdx="0" presStyleCnt="3"/>
      <dgm:spPr/>
    </dgm:pt>
    <dgm:pt modelId="{399F5F8A-CEA1-E04D-9C4C-6A0AE439637C}" type="pres">
      <dgm:prSet presAssocID="{B3A13639-7F6F-47BA-BA1C-9065786A20EA}" presName="vert1" presStyleCnt="0"/>
      <dgm:spPr/>
    </dgm:pt>
    <dgm:pt modelId="{4D2CDD5C-9538-104F-A360-5C27C564CF8B}" type="pres">
      <dgm:prSet presAssocID="{CB4ABD1B-5005-450F-A93B-A5CCAC6838F1}" presName="thickLine" presStyleLbl="alignNode1" presStyleIdx="1" presStyleCnt="3"/>
      <dgm:spPr/>
    </dgm:pt>
    <dgm:pt modelId="{A495DFF3-BE96-3446-ABEF-E3C83C716EF6}" type="pres">
      <dgm:prSet presAssocID="{CB4ABD1B-5005-450F-A93B-A5CCAC6838F1}" presName="horz1" presStyleCnt="0"/>
      <dgm:spPr/>
    </dgm:pt>
    <dgm:pt modelId="{84732242-6E5A-A849-A2EB-F1F6F9883F1C}" type="pres">
      <dgm:prSet presAssocID="{CB4ABD1B-5005-450F-A93B-A5CCAC6838F1}" presName="tx1" presStyleLbl="revTx" presStyleIdx="1" presStyleCnt="3"/>
      <dgm:spPr/>
    </dgm:pt>
    <dgm:pt modelId="{A6975314-AAAF-2A46-8CA7-DF84353CAD53}" type="pres">
      <dgm:prSet presAssocID="{CB4ABD1B-5005-450F-A93B-A5CCAC6838F1}" presName="vert1" presStyleCnt="0"/>
      <dgm:spPr/>
    </dgm:pt>
    <dgm:pt modelId="{D3777B98-C595-2F48-898C-8BC3F900C3FB}" type="pres">
      <dgm:prSet presAssocID="{3DCCD772-C287-44AF-86C5-725490972BCC}" presName="thickLine" presStyleLbl="alignNode1" presStyleIdx="2" presStyleCnt="3"/>
      <dgm:spPr/>
    </dgm:pt>
    <dgm:pt modelId="{98B25865-14AE-9D47-AE9C-6BBF9AE3A445}" type="pres">
      <dgm:prSet presAssocID="{3DCCD772-C287-44AF-86C5-725490972BCC}" presName="horz1" presStyleCnt="0"/>
      <dgm:spPr/>
    </dgm:pt>
    <dgm:pt modelId="{0A63D95A-9AEE-5141-8F35-650A218A378A}" type="pres">
      <dgm:prSet presAssocID="{3DCCD772-C287-44AF-86C5-725490972BCC}" presName="tx1" presStyleLbl="revTx" presStyleIdx="2" presStyleCnt="3"/>
      <dgm:spPr/>
    </dgm:pt>
    <dgm:pt modelId="{F4BB397B-BA4F-FA40-A67F-B983827E652B}" type="pres">
      <dgm:prSet presAssocID="{3DCCD772-C287-44AF-86C5-725490972BCC}" presName="vert1" presStyleCnt="0"/>
      <dgm:spPr/>
    </dgm:pt>
  </dgm:ptLst>
  <dgm:cxnLst>
    <dgm:cxn modelId="{7299BF18-2350-4E36-BAC9-65D70AFD02B3}" srcId="{794C3C89-CDCD-4D3A-A652-D6E07F88FFC7}" destId="{B3A13639-7F6F-47BA-BA1C-9065786A20EA}" srcOrd="0" destOrd="0" parTransId="{B914E68C-3455-4A0C-8840-A6CDC14ABB67}" sibTransId="{FC549A79-4758-4BD7-B6E4-B5DD823FB763}"/>
    <dgm:cxn modelId="{E0A6421C-F2B0-4E26-908E-E8EA320E04A4}" srcId="{794C3C89-CDCD-4D3A-A652-D6E07F88FFC7}" destId="{CB4ABD1B-5005-450F-A93B-A5CCAC6838F1}" srcOrd="1" destOrd="0" parTransId="{39832191-ABF7-464B-8B59-EE5C5053CF52}" sibTransId="{8D16BE2E-C081-4E09-BCD6-1B03C92E730B}"/>
    <dgm:cxn modelId="{6E68592C-1780-E948-ABE2-2E2B46A96429}" type="presOf" srcId="{794C3C89-CDCD-4D3A-A652-D6E07F88FFC7}" destId="{34060E4E-6163-7149-B8F1-B3E82DE5AAEE}" srcOrd="0" destOrd="0" presId="urn:microsoft.com/office/officeart/2008/layout/LinedList"/>
    <dgm:cxn modelId="{6EE0EE3D-9753-C346-B0E4-0ACA6E9E68FD}" type="presOf" srcId="{3DCCD772-C287-44AF-86C5-725490972BCC}" destId="{0A63D95A-9AEE-5141-8F35-650A218A378A}" srcOrd="0" destOrd="0" presId="urn:microsoft.com/office/officeart/2008/layout/LinedList"/>
    <dgm:cxn modelId="{AC7BA780-1D51-7848-941A-EB977409DCF1}" type="presOf" srcId="{B3A13639-7F6F-47BA-BA1C-9065786A20EA}" destId="{9A31E508-5D26-B84E-BA49-6B00635A29E9}" srcOrd="0" destOrd="0" presId="urn:microsoft.com/office/officeart/2008/layout/LinedList"/>
    <dgm:cxn modelId="{7C6EA795-FB38-4B95-96B6-829592854424}" srcId="{794C3C89-CDCD-4D3A-A652-D6E07F88FFC7}" destId="{3DCCD772-C287-44AF-86C5-725490972BCC}" srcOrd="2" destOrd="0" parTransId="{8DAA69D3-21BC-4810-8F8A-94077A23EBAD}" sibTransId="{37771F21-6113-4AE9-B0C2-327E4BF7919B}"/>
    <dgm:cxn modelId="{DF5B78E3-C30C-9549-BB39-FAF9380C23E4}" type="presOf" srcId="{CB4ABD1B-5005-450F-A93B-A5CCAC6838F1}" destId="{84732242-6E5A-A849-A2EB-F1F6F9883F1C}" srcOrd="0" destOrd="0" presId="urn:microsoft.com/office/officeart/2008/layout/LinedList"/>
    <dgm:cxn modelId="{AA5DB2C5-A8A5-F84E-8F84-26278ACF3091}" type="presParOf" srcId="{34060E4E-6163-7149-B8F1-B3E82DE5AAEE}" destId="{9F83A5B1-3073-8248-BF1B-BCFBF324F066}" srcOrd="0" destOrd="0" presId="urn:microsoft.com/office/officeart/2008/layout/LinedList"/>
    <dgm:cxn modelId="{20E61647-0193-9744-A299-A6D94133871D}" type="presParOf" srcId="{34060E4E-6163-7149-B8F1-B3E82DE5AAEE}" destId="{E6D51942-ABB5-2E45-B90A-FC0E67FEDFB6}" srcOrd="1" destOrd="0" presId="urn:microsoft.com/office/officeart/2008/layout/LinedList"/>
    <dgm:cxn modelId="{7975125E-B094-394D-81A3-24B06481A7FA}" type="presParOf" srcId="{E6D51942-ABB5-2E45-B90A-FC0E67FEDFB6}" destId="{9A31E508-5D26-B84E-BA49-6B00635A29E9}" srcOrd="0" destOrd="0" presId="urn:microsoft.com/office/officeart/2008/layout/LinedList"/>
    <dgm:cxn modelId="{89D32AD2-74F1-3642-AA88-5F5A1C680491}" type="presParOf" srcId="{E6D51942-ABB5-2E45-B90A-FC0E67FEDFB6}" destId="{399F5F8A-CEA1-E04D-9C4C-6A0AE439637C}" srcOrd="1" destOrd="0" presId="urn:microsoft.com/office/officeart/2008/layout/LinedList"/>
    <dgm:cxn modelId="{54392DA0-9E5F-4F4E-ACD7-DF9DFA8A703D}" type="presParOf" srcId="{34060E4E-6163-7149-B8F1-B3E82DE5AAEE}" destId="{4D2CDD5C-9538-104F-A360-5C27C564CF8B}" srcOrd="2" destOrd="0" presId="urn:microsoft.com/office/officeart/2008/layout/LinedList"/>
    <dgm:cxn modelId="{95A1597D-95BE-2D43-8FC2-01A1D83DE1EE}" type="presParOf" srcId="{34060E4E-6163-7149-B8F1-B3E82DE5AAEE}" destId="{A495DFF3-BE96-3446-ABEF-E3C83C716EF6}" srcOrd="3" destOrd="0" presId="urn:microsoft.com/office/officeart/2008/layout/LinedList"/>
    <dgm:cxn modelId="{BCDFA5CA-FFD4-5D45-90AF-7EF6C588E20F}" type="presParOf" srcId="{A495DFF3-BE96-3446-ABEF-E3C83C716EF6}" destId="{84732242-6E5A-A849-A2EB-F1F6F9883F1C}" srcOrd="0" destOrd="0" presId="urn:microsoft.com/office/officeart/2008/layout/LinedList"/>
    <dgm:cxn modelId="{C5A111B2-9F02-914C-8434-470E78501420}" type="presParOf" srcId="{A495DFF3-BE96-3446-ABEF-E3C83C716EF6}" destId="{A6975314-AAAF-2A46-8CA7-DF84353CAD53}" srcOrd="1" destOrd="0" presId="urn:microsoft.com/office/officeart/2008/layout/LinedList"/>
    <dgm:cxn modelId="{0F2C93F4-5735-6747-8A79-6F2ED02C8A4C}" type="presParOf" srcId="{34060E4E-6163-7149-B8F1-B3E82DE5AAEE}" destId="{D3777B98-C595-2F48-898C-8BC3F900C3FB}" srcOrd="4" destOrd="0" presId="urn:microsoft.com/office/officeart/2008/layout/LinedList"/>
    <dgm:cxn modelId="{F01D39EC-A3B7-4D40-9D2F-B8C540F16458}" type="presParOf" srcId="{34060E4E-6163-7149-B8F1-B3E82DE5AAEE}" destId="{98B25865-14AE-9D47-AE9C-6BBF9AE3A445}" srcOrd="5" destOrd="0" presId="urn:microsoft.com/office/officeart/2008/layout/LinedList"/>
    <dgm:cxn modelId="{D1C9915F-48B8-E742-A2A7-F412E09EFC06}" type="presParOf" srcId="{98B25865-14AE-9D47-AE9C-6BBF9AE3A445}" destId="{0A63D95A-9AEE-5141-8F35-650A218A378A}" srcOrd="0" destOrd="0" presId="urn:microsoft.com/office/officeart/2008/layout/LinedList"/>
    <dgm:cxn modelId="{19FBE756-381C-6B49-83DD-A3BCA35953CE}" type="presParOf" srcId="{98B25865-14AE-9D47-AE9C-6BBF9AE3A445}" destId="{F4BB397B-BA4F-FA40-A67F-B983827E652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3A5B1-3073-8248-BF1B-BCFBF324F066}">
      <dsp:nvSpPr>
        <dsp:cNvPr id="0" name=""/>
        <dsp:cNvSpPr/>
      </dsp:nvSpPr>
      <dsp:spPr>
        <a:xfrm>
          <a:off x="0" y="2307"/>
          <a:ext cx="57446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31E508-5D26-B84E-BA49-6B00635A29E9}">
      <dsp:nvSpPr>
        <dsp:cNvPr id="0" name=""/>
        <dsp:cNvSpPr/>
      </dsp:nvSpPr>
      <dsp:spPr>
        <a:xfrm>
          <a:off x="0" y="2307"/>
          <a:ext cx="5744684" cy="157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fr-FR" sz="3100" b="1" kern="1200" baseline="0" dirty="0">
              <a:solidFill>
                <a:schemeClr val="accent4"/>
              </a:solidFill>
              <a:latin typeface="+mn-lt"/>
            </a:rPr>
            <a:t>Comprendre les enjeux du monde contemporain par le droit</a:t>
          </a:r>
          <a:endParaRPr lang="en-US" sz="3100" kern="1200" baseline="0" dirty="0">
            <a:solidFill>
              <a:schemeClr val="accent4"/>
            </a:solidFill>
            <a:latin typeface="+mn-lt"/>
          </a:endParaRPr>
        </a:p>
      </dsp:txBody>
      <dsp:txXfrm>
        <a:off x="0" y="2307"/>
        <a:ext cx="5744684" cy="1573886"/>
      </dsp:txXfrm>
    </dsp:sp>
    <dsp:sp modelId="{4D2CDD5C-9538-104F-A360-5C27C564CF8B}">
      <dsp:nvSpPr>
        <dsp:cNvPr id="0" name=""/>
        <dsp:cNvSpPr/>
      </dsp:nvSpPr>
      <dsp:spPr>
        <a:xfrm>
          <a:off x="0" y="1576194"/>
          <a:ext cx="574468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732242-6E5A-A849-A2EB-F1F6F9883F1C}">
      <dsp:nvSpPr>
        <dsp:cNvPr id="0" name=""/>
        <dsp:cNvSpPr/>
      </dsp:nvSpPr>
      <dsp:spPr>
        <a:xfrm>
          <a:off x="0" y="1576194"/>
          <a:ext cx="5744684" cy="157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fr-FR" sz="3100" b="1" kern="1200" dirty="0">
              <a:solidFill>
                <a:schemeClr val="accent4"/>
              </a:solidFill>
            </a:rPr>
            <a:t>Se faire une juste représentation du droit et de ses métiers</a:t>
          </a:r>
          <a:endParaRPr lang="en-US" sz="3100" kern="1200" dirty="0">
            <a:solidFill>
              <a:schemeClr val="accent4"/>
            </a:solidFill>
          </a:endParaRPr>
        </a:p>
      </dsp:txBody>
      <dsp:txXfrm>
        <a:off x="0" y="1576194"/>
        <a:ext cx="5744684" cy="1573886"/>
      </dsp:txXfrm>
    </dsp:sp>
    <dsp:sp modelId="{D3777B98-C595-2F48-898C-8BC3F900C3FB}">
      <dsp:nvSpPr>
        <dsp:cNvPr id="0" name=""/>
        <dsp:cNvSpPr/>
      </dsp:nvSpPr>
      <dsp:spPr>
        <a:xfrm>
          <a:off x="0" y="3150081"/>
          <a:ext cx="57446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63D95A-9AEE-5141-8F35-650A218A378A}">
      <dsp:nvSpPr>
        <dsp:cNvPr id="0" name=""/>
        <dsp:cNvSpPr/>
      </dsp:nvSpPr>
      <dsp:spPr>
        <a:xfrm>
          <a:off x="0" y="3150081"/>
          <a:ext cx="5744684" cy="157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fr-FR" sz="3100" b="1" kern="1200" dirty="0">
              <a:solidFill>
                <a:schemeClr val="accent4"/>
              </a:solidFill>
            </a:rPr>
            <a:t>Consolider sa culture générale en vue de la poursuite d’études</a:t>
          </a:r>
          <a:endParaRPr lang="en-US" sz="3100" kern="1200" dirty="0">
            <a:solidFill>
              <a:schemeClr val="accent4"/>
            </a:solidFill>
          </a:endParaRPr>
        </a:p>
      </dsp:txBody>
      <dsp:txXfrm>
        <a:off x="0" y="3150081"/>
        <a:ext cx="5744684" cy="157388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3E50F2D-BEA2-234A-8DFB-402872FE1B41}" type="datetimeFigureOut">
              <a:rPr lang="fr-FR" smtClean="0"/>
              <a:t>25/01/2020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9128D94-EA6C-0948-9161-ED8447847A0C}" type="slidenum">
              <a:rPr lang="fr-FR" smtClean="0"/>
              <a:t>‹N°›</a:t>
            </a:fld>
            <a:endParaRPr lang="fr-FR"/>
          </a:p>
        </p:txBody>
      </p:sp>
    </p:spTree>
    <p:extLst>
      <p:ext uri="{BB962C8B-B14F-4D97-AF65-F5344CB8AC3E}">
        <p14:creationId xmlns:p14="http://schemas.microsoft.com/office/powerpoint/2010/main" val="2231512824"/>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3E50F2D-BEA2-234A-8DFB-402872FE1B41}" type="datetimeFigureOut">
              <a:rPr lang="fr-FR" smtClean="0"/>
              <a:t>25/01/2020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9128D94-EA6C-0948-9161-ED8447847A0C}" type="slidenum">
              <a:rPr lang="fr-FR" smtClean="0"/>
              <a:t>‹N°›</a:t>
            </a:fld>
            <a:endParaRPr lang="fr-FR"/>
          </a:p>
        </p:txBody>
      </p:sp>
    </p:spTree>
    <p:extLst>
      <p:ext uri="{BB962C8B-B14F-4D97-AF65-F5344CB8AC3E}">
        <p14:creationId xmlns:p14="http://schemas.microsoft.com/office/powerpoint/2010/main" val="3636634372"/>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3E50F2D-BEA2-234A-8DFB-402872FE1B41}" type="datetimeFigureOut">
              <a:rPr lang="fr-FR" smtClean="0"/>
              <a:t>25/01/2020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9128D94-EA6C-0948-9161-ED8447847A0C}" type="slidenum">
              <a:rPr lang="fr-FR" smtClean="0"/>
              <a:t>‹N°›</a:t>
            </a:fld>
            <a:endParaRPr lang="fr-FR"/>
          </a:p>
        </p:txBody>
      </p:sp>
    </p:spTree>
    <p:extLst>
      <p:ext uri="{BB962C8B-B14F-4D97-AF65-F5344CB8AC3E}">
        <p14:creationId xmlns:p14="http://schemas.microsoft.com/office/powerpoint/2010/main" val="4013364754"/>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3E50F2D-BEA2-234A-8DFB-402872FE1B41}" type="datetimeFigureOut">
              <a:rPr lang="fr-FR" smtClean="0"/>
              <a:t>25/01/2020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9128D94-EA6C-0948-9161-ED8447847A0C}" type="slidenum">
              <a:rPr lang="fr-FR" smtClean="0"/>
              <a:t>‹N°›</a:t>
            </a:fld>
            <a:endParaRPr lang="fr-FR"/>
          </a:p>
        </p:txBody>
      </p:sp>
    </p:spTree>
    <p:extLst>
      <p:ext uri="{BB962C8B-B14F-4D97-AF65-F5344CB8AC3E}">
        <p14:creationId xmlns:p14="http://schemas.microsoft.com/office/powerpoint/2010/main" val="2854862944"/>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3E50F2D-BEA2-234A-8DFB-402872FE1B41}" type="datetimeFigureOut">
              <a:rPr lang="fr-FR" smtClean="0"/>
              <a:t>25/01/2020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9128D94-EA6C-0948-9161-ED8447847A0C}" type="slidenum">
              <a:rPr lang="fr-FR" smtClean="0"/>
              <a:t>‹N°›</a:t>
            </a:fld>
            <a:endParaRPr lang="fr-FR"/>
          </a:p>
        </p:txBody>
      </p:sp>
    </p:spTree>
    <p:extLst>
      <p:ext uri="{BB962C8B-B14F-4D97-AF65-F5344CB8AC3E}">
        <p14:creationId xmlns:p14="http://schemas.microsoft.com/office/powerpoint/2010/main" val="1810427717"/>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3E50F2D-BEA2-234A-8DFB-402872FE1B41}" type="datetimeFigureOut">
              <a:rPr lang="fr-FR" smtClean="0"/>
              <a:t>25/01/2020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9128D94-EA6C-0948-9161-ED8447847A0C}" type="slidenum">
              <a:rPr lang="fr-FR" smtClean="0"/>
              <a:t>‹N°›</a:t>
            </a:fld>
            <a:endParaRPr lang="fr-FR"/>
          </a:p>
        </p:txBody>
      </p:sp>
    </p:spTree>
    <p:extLst>
      <p:ext uri="{BB962C8B-B14F-4D97-AF65-F5344CB8AC3E}">
        <p14:creationId xmlns:p14="http://schemas.microsoft.com/office/powerpoint/2010/main" val="403454899"/>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3E50F2D-BEA2-234A-8DFB-402872FE1B41}" type="datetimeFigureOut">
              <a:rPr lang="fr-FR" smtClean="0"/>
              <a:t>25/01/2020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9128D94-EA6C-0948-9161-ED8447847A0C}" type="slidenum">
              <a:rPr lang="fr-FR" smtClean="0"/>
              <a:t>‹N°›</a:t>
            </a:fld>
            <a:endParaRPr lang="fr-FR"/>
          </a:p>
        </p:txBody>
      </p:sp>
    </p:spTree>
    <p:extLst>
      <p:ext uri="{BB962C8B-B14F-4D97-AF65-F5344CB8AC3E}">
        <p14:creationId xmlns:p14="http://schemas.microsoft.com/office/powerpoint/2010/main" val="39537467"/>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3E50F2D-BEA2-234A-8DFB-402872FE1B41}" type="datetimeFigureOut">
              <a:rPr lang="fr-FR" smtClean="0"/>
              <a:t>25/01/2020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9128D94-EA6C-0948-9161-ED8447847A0C}" type="slidenum">
              <a:rPr lang="fr-FR" smtClean="0"/>
              <a:t>‹N°›</a:t>
            </a:fld>
            <a:endParaRPr lang="fr-FR"/>
          </a:p>
        </p:txBody>
      </p:sp>
    </p:spTree>
    <p:extLst>
      <p:ext uri="{BB962C8B-B14F-4D97-AF65-F5344CB8AC3E}">
        <p14:creationId xmlns:p14="http://schemas.microsoft.com/office/powerpoint/2010/main" val="688172495"/>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E50F2D-BEA2-234A-8DFB-402872FE1B41}" type="datetimeFigureOut">
              <a:rPr lang="fr-FR" smtClean="0"/>
              <a:t>25/01/2020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9128D94-EA6C-0948-9161-ED8447847A0C}" type="slidenum">
              <a:rPr lang="fr-FR" smtClean="0"/>
              <a:t>‹N°›</a:t>
            </a:fld>
            <a:endParaRPr lang="fr-FR"/>
          </a:p>
        </p:txBody>
      </p:sp>
    </p:spTree>
    <p:extLst>
      <p:ext uri="{BB962C8B-B14F-4D97-AF65-F5344CB8AC3E}">
        <p14:creationId xmlns:p14="http://schemas.microsoft.com/office/powerpoint/2010/main" val="1577677378"/>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3E50F2D-BEA2-234A-8DFB-402872FE1B41}" type="datetimeFigureOut">
              <a:rPr lang="fr-FR" smtClean="0"/>
              <a:t>25/01/2020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9128D94-EA6C-0948-9161-ED8447847A0C}" type="slidenum">
              <a:rPr lang="fr-FR" smtClean="0"/>
              <a:t>‹N°›</a:t>
            </a:fld>
            <a:endParaRPr lang="fr-FR"/>
          </a:p>
        </p:txBody>
      </p:sp>
    </p:spTree>
    <p:extLst>
      <p:ext uri="{BB962C8B-B14F-4D97-AF65-F5344CB8AC3E}">
        <p14:creationId xmlns:p14="http://schemas.microsoft.com/office/powerpoint/2010/main" val="2248896736"/>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3E50F2D-BEA2-234A-8DFB-402872FE1B41}" type="datetimeFigureOut">
              <a:rPr lang="fr-FR" smtClean="0"/>
              <a:t>25/01/2020</a:t>
            </a:fld>
            <a:endParaRPr lang="fr-F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128D94-EA6C-0948-9161-ED8447847A0C}" type="slidenum">
              <a:rPr lang="fr-FR" smtClean="0"/>
              <a:t>‹N°›</a:t>
            </a:fld>
            <a:endParaRPr lang="fr-FR"/>
          </a:p>
        </p:txBody>
      </p:sp>
    </p:spTree>
    <p:extLst>
      <p:ext uri="{BB962C8B-B14F-4D97-AF65-F5344CB8AC3E}">
        <p14:creationId xmlns:p14="http://schemas.microsoft.com/office/powerpoint/2010/main" val="2261570715"/>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lumOff val="15000"/>
            <a:alpha val="91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E50F2D-BEA2-234A-8DFB-402872FE1B41}" type="datetimeFigureOut">
              <a:rPr lang="fr-FR" smtClean="0"/>
              <a:t>25/01/2020</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128D94-EA6C-0948-9161-ED8447847A0C}" type="slidenum">
              <a:rPr lang="fr-FR" smtClean="0"/>
              <a:t>‹N°›</a:t>
            </a:fld>
            <a:endParaRPr lang="fr-FR"/>
          </a:p>
        </p:txBody>
      </p:sp>
    </p:spTree>
    <p:extLst>
      <p:ext uri="{BB962C8B-B14F-4D97-AF65-F5344CB8AC3E}">
        <p14:creationId xmlns:p14="http://schemas.microsoft.com/office/powerpoint/2010/main" val="2026148661"/>
      </p:ext>
    </p:extLst>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ache.media.education.gouv.fr/file/SPE8_MENJ_25_7_2019/65/0/spe266_annexe_1158650.pdf"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dgemcversailles.unblog.fr/"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5">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CD00A1C-5846-7B4C-98B9-9FDEAAF016F0}"/>
              </a:ext>
            </a:extLst>
          </p:cNvPr>
          <p:cNvSpPr>
            <a:spLocks noGrp="1"/>
          </p:cNvSpPr>
          <p:nvPr>
            <p:ph type="title"/>
          </p:nvPr>
        </p:nvSpPr>
        <p:spPr>
          <a:xfrm>
            <a:off x="517888" y="4343400"/>
            <a:ext cx="3996961" cy="2384318"/>
          </a:xfrm>
        </p:spPr>
        <p:txBody>
          <a:bodyPr vert="horz" lIns="91440" tIns="45720" rIns="91440" bIns="45720" rtlCol="0" anchor="ctr">
            <a:normAutofit/>
          </a:bodyPr>
          <a:lstStyle/>
          <a:p>
            <a:r>
              <a:rPr lang="fr-FR" sz="2500" i="1" dirty="0"/>
              <a:t>DROIT ET GRANDS ENJEUX DU MONDE CONTEMPORAIN</a:t>
            </a:r>
            <a:br>
              <a:rPr lang="fr-FR" sz="2500" i="1" dirty="0"/>
            </a:br>
            <a:r>
              <a:rPr lang="fr-FR" sz="2500" i="1" dirty="0"/>
              <a:t>(DGEMC)</a:t>
            </a:r>
            <a:br>
              <a:rPr lang="fr-FR" sz="2500" i="1" dirty="0"/>
            </a:br>
            <a:r>
              <a:rPr lang="fr-FR" sz="2000" i="1" dirty="0"/>
              <a:t>Une option désormais ouverte à TOUS les élèves de terminale </a:t>
            </a:r>
            <a:endParaRPr lang="en-US" sz="2000" dirty="0"/>
          </a:p>
        </p:txBody>
      </p:sp>
      <p:sp>
        <p:nvSpPr>
          <p:cNvPr id="24" name="Rectangle 27">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intérieur, hall, rouge, assis&#10;&#10;Description générée automatiquement">
            <a:extLst>
              <a:ext uri="{FF2B5EF4-FFF2-40B4-BE49-F238E27FC236}">
                <a16:creationId xmlns:a16="http://schemas.microsoft.com/office/drawing/2014/main" id="{09753E35-9074-5440-B63A-1C15990A7D29}"/>
              </a:ext>
            </a:extLst>
          </p:cNvPr>
          <p:cNvPicPr>
            <a:picLocks noChangeAspect="1"/>
          </p:cNvPicPr>
          <p:nvPr/>
        </p:nvPicPr>
        <p:blipFill rotWithShape="1">
          <a:blip r:embed="rId2"/>
          <a:srcRect t="11636" b="9000"/>
          <a:stretch/>
        </p:blipFill>
        <p:spPr>
          <a:xfrm>
            <a:off x="959205" y="364142"/>
            <a:ext cx="10369645" cy="3867993"/>
          </a:xfrm>
          <a:prstGeom prst="rect">
            <a:avLst/>
          </a:prstGeom>
          <a:solidFill>
            <a:schemeClr val="bg1">
              <a:alpha val="59000"/>
            </a:schemeClr>
          </a:solidFill>
        </p:spPr>
      </p:pic>
      <p:sp>
        <p:nvSpPr>
          <p:cNvPr id="32" name="Rectangle 31">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0">
            <a:extLst>
              <a:ext uri="{FF2B5EF4-FFF2-40B4-BE49-F238E27FC236}">
                <a16:creationId xmlns:a16="http://schemas.microsoft.com/office/drawing/2014/main" id="{CEC13C07-CF57-4362-AF01-D30E37B76D4D}"/>
              </a:ext>
            </a:extLst>
          </p:cNvPr>
          <p:cNvSpPr>
            <a:spLocks noGrp="1"/>
          </p:cNvSpPr>
          <p:nvPr>
            <p:ph idx="1"/>
          </p:nvPr>
        </p:nvSpPr>
        <p:spPr>
          <a:xfrm>
            <a:off x="5162719" y="3671888"/>
            <a:ext cx="6586915" cy="2768564"/>
          </a:xfrm>
          <a:solidFill>
            <a:schemeClr val="bg1">
              <a:lumMod val="75000"/>
              <a:lumOff val="25000"/>
              <a:alpha val="79000"/>
            </a:schemeClr>
          </a:solidFill>
        </p:spPr>
        <p:txBody>
          <a:bodyPr anchor="ctr">
            <a:normAutofit/>
          </a:bodyPr>
          <a:lstStyle/>
          <a:p>
            <a:pPr marL="0" indent="0">
              <a:buNone/>
            </a:pPr>
            <a:br>
              <a:rPr lang="fr-FR" sz="1100" i="1" dirty="0"/>
            </a:br>
            <a:endParaRPr lang="fr-FR" sz="2000" i="1" dirty="0"/>
          </a:p>
          <a:p>
            <a:pPr marL="0" indent="0">
              <a:buNone/>
            </a:pPr>
            <a:r>
              <a:rPr lang="fr-FR" sz="2000" i="1" dirty="0">
                <a:solidFill>
                  <a:schemeClr val="accent4"/>
                </a:solidFill>
              </a:rPr>
              <a:t>« On représente toujours la Justice avec un glaive et une balance. Je la munirais plutôt d'un miroir. Elle dit sans doute mieux que toute autre institution les profondes mutations et les soubresauts de notre société, sa fébrilité comme ses audaces. »</a:t>
            </a:r>
          </a:p>
          <a:p>
            <a:pPr marL="0" indent="0">
              <a:buNone/>
            </a:pPr>
            <a:r>
              <a:rPr lang="fr-FR" sz="2000" dirty="0">
                <a:solidFill>
                  <a:schemeClr val="accent4"/>
                </a:solidFill>
              </a:rPr>
              <a:t>J.P. </a:t>
            </a:r>
            <a:r>
              <a:rPr lang="fr-FR" sz="2000" dirty="0" err="1">
                <a:solidFill>
                  <a:schemeClr val="accent4"/>
                </a:solidFill>
              </a:rPr>
              <a:t>Rosenczveig</a:t>
            </a:r>
            <a:r>
              <a:rPr lang="fr-FR" sz="2000" i="1" dirty="0">
                <a:solidFill>
                  <a:schemeClr val="accent4"/>
                </a:solidFill>
              </a:rPr>
              <a:t>, Rendre justice aux enfants</a:t>
            </a:r>
          </a:p>
          <a:p>
            <a:pPr marL="0" indent="0">
              <a:buNone/>
            </a:pPr>
            <a:endParaRPr lang="fr-FR" sz="1100" i="1" dirty="0"/>
          </a:p>
          <a:p>
            <a:endParaRPr lang="en-US" sz="1100" dirty="0"/>
          </a:p>
        </p:txBody>
      </p:sp>
    </p:spTree>
    <p:extLst>
      <p:ext uri="{BB962C8B-B14F-4D97-AF65-F5344CB8AC3E}">
        <p14:creationId xmlns:p14="http://schemas.microsoft.com/office/powerpoint/2010/main" val="3670623575"/>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05FD63-1AA3-634F-B7EC-C63827435766}"/>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5066235-13C4-9A4B-8265-DAF6215E0F11}"/>
              </a:ext>
            </a:extLst>
          </p:cNvPr>
          <p:cNvSpPr>
            <a:spLocks noGrp="1"/>
          </p:cNvSpPr>
          <p:nvPr>
            <p:ph idx="1"/>
          </p:nvPr>
        </p:nvSpPr>
        <p:spPr/>
        <p:txBody>
          <a:bodyPr/>
          <a:lstStyle/>
          <a:p>
            <a:endParaRPr lang="fr-FR"/>
          </a:p>
        </p:txBody>
      </p:sp>
      <p:pic>
        <p:nvPicPr>
          <p:cNvPr id="5" name="Image 4" descr="Une image contenant intérieur, table, assis, ouvrir&#10;&#10;Description générée automatiquement">
            <a:extLst>
              <a:ext uri="{FF2B5EF4-FFF2-40B4-BE49-F238E27FC236}">
                <a16:creationId xmlns:a16="http://schemas.microsoft.com/office/drawing/2014/main" id="{E42102D4-F1BF-464C-852C-49B21AEEFBF5}"/>
              </a:ext>
            </a:extLst>
          </p:cNvPr>
          <p:cNvPicPr>
            <a:picLocks noChangeAspect="1"/>
          </p:cNvPicPr>
          <p:nvPr/>
        </p:nvPicPr>
        <p:blipFill>
          <a:blip r:embed="rId2"/>
          <a:stretch>
            <a:fillRect/>
          </a:stretch>
        </p:blipFill>
        <p:spPr>
          <a:xfrm>
            <a:off x="304800" y="254000"/>
            <a:ext cx="10807700" cy="6350000"/>
          </a:xfrm>
          <a:prstGeom prst="rect">
            <a:avLst/>
          </a:prstGeom>
        </p:spPr>
      </p:pic>
      <p:sp>
        <p:nvSpPr>
          <p:cNvPr id="6" name="Rectangle 5">
            <a:extLst>
              <a:ext uri="{FF2B5EF4-FFF2-40B4-BE49-F238E27FC236}">
                <a16:creationId xmlns:a16="http://schemas.microsoft.com/office/drawing/2014/main" id="{E18D820E-FF3F-5540-B0E2-2384E530D3C8}"/>
              </a:ext>
            </a:extLst>
          </p:cNvPr>
          <p:cNvSpPr/>
          <p:nvPr/>
        </p:nvSpPr>
        <p:spPr>
          <a:xfrm>
            <a:off x="4978137" y="3526970"/>
            <a:ext cx="7213864" cy="3331029"/>
          </a:xfrm>
          <a:prstGeom prst="rect">
            <a:avLst/>
          </a:prstGeom>
          <a:solidFill>
            <a:schemeClr val="bg1">
              <a:lumMod val="75000"/>
              <a:lumOff val="25000"/>
              <a:alpha val="85000"/>
            </a:schemeClr>
          </a:solidFill>
        </p:spPr>
        <p:style>
          <a:lnRef idx="1">
            <a:schemeClr val="dk1"/>
          </a:lnRef>
          <a:fillRef idx="3">
            <a:schemeClr val="dk1"/>
          </a:fillRef>
          <a:effectRef idx="2">
            <a:schemeClr val="dk1"/>
          </a:effectRef>
          <a:fontRef idx="minor">
            <a:schemeClr val="lt1"/>
          </a:fontRef>
        </p:style>
        <p:txBody>
          <a:bodyPr rtlCol="0" anchor="ctr"/>
          <a:lstStyle/>
          <a:p>
            <a:r>
              <a:rPr lang="en-US" sz="2400" b="1" dirty="0">
                <a:solidFill>
                  <a:schemeClr val="tx1"/>
                </a:solidFill>
              </a:rPr>
              <a:t>Le droit </a:t>
            </a:r>
            <a:r>
              <a:rPr lang="en-US" sz="2400" b="1" dirty="0" err="1">
                <a:solidFill>
                  <a:schemeClr val="tx1"/>
                </a:solidFill>
              </a:rPr>
              <a:t>est</a:t>
            </a:r>
            <a:r>
              <a:rPr lang="en-US" sz="2400" b="1" dirty="0">
                <a:solidFill>
                  <a:schemeClr val="tx1"/>
                </a:solidFill>
              </a:rPr>
              <a:t> le grand absent des matières </a:t>
            </a:r>
            <a:r>
              <a:rPr lang="en-US" sz="2400" b="1" dirty="0" err="1">
                <a:solidFill>
                  <a:schemeClr val="tx1"/>
                </a:solidFill>
              </a:rPr>
              <a:t>enseignées</a:t>
            </a:r>
            <a:r>
              <a:rPr lang="en-US" sz="2400" b="1" dirty="0">
                <a:solidFill>
                  <a:schemeClr val="tx1"/>
                </a:solidFill>
              </a:rPr>
              <a:t> au lycée et </a:t>
            </a:r>
            <a:r>
              <a:rPr lang="en-US" sz="2400" b="1" dirty="0" err="1">
                <a:solidFill>
                  <a:schemeClr val="tx1"/>
                </a:solidFill>
              </a:rPr>
              <a:t>pourtant</a:t>
            </a:r>
            <a:r>
              <a:rPr lang="en-US" sz="2400" b="1" dirty="0">
                <a:solidFill>
                  <a:schemeClr val="tx1"/>
                </a:solidFill>
              </a:rPr>
              <a:t>, de la naissance </a:t>
            </a:r>
            <a:r>
              <a:rPr lang="en-US" sz="2400" b="1" dirty="0" err="1">
                <a:solidFill>
                  <a:schemeClr val="tx1"/>
                </a:solidFill>
              </a:rPr>
              <a:t>à</a:t>
            </a:r>
            <a:r>
              <a:rPr lang="en-US" sz="2400" b="1" dirty="0">
                <a:solidFill>
                  <a:schemeClr val="tx1"/>
                </a:solidFill>
              </a:rPr>
              <a:t> la fin de vie, </a:t>
            </a:r>
            <a:r>
              <a:rPr lang="en-US" sz="2400" b="1" dirty="0" err="1">
                <a:solidFill>
                  <a:schemeClr val="tx1"/>
                </a:solidFill>
              </a:rPr>
              <a:t>en</a:t>
            </a:r>
            <a:r>
              <a:rPr lang="en-US" sz="2400" b="1" dirty="0">
                <a:solidFill>
                  <a:schemeClr val="tx1"/>
                </a:solidFill>
              </a:rPr>
              <a:t> passant par le travail, la vie de </a:t>
            </a:r>
            <a:r>
              <a:rPr lang="en-US" sz="2400" b="1" dirty="0" err="1">
                <a:solidFill>
                  <a:schemeClr val="tx1"/>
                </a:solidFill>
              </a:rPr>
              <a:t>famille</a:t>
            </a:r>
            <a:r>
              <a:rPr lang="en-US" sz="2400" b="1" dirty="0">
                <a:solidFill>
                  <a:schemeClr val="tx1"/>
                </a:solidFill>
              </a:rPr>
              <a:t>, </a:t>
            </a:r>
            <a:r>
              <a:rPr lang="en-US" sz="2400" b="1" dirty="0" err="1">
                <a:solidFill>
                  <a:schemeClr val="tx1"/>
                </a:solidFill>
              </a:rPr>
              <a:t>l’héritage</a:t>
            </a:r>
            <a:r>
              <a:rPr lang="en-US" sz="2400" b="1" dirty="0">
                <a:solidFill>
                  <a:schemeClr val="tx1"/>
                </a:solidFill>
              </a:rPr>
              <a:t>... les </a:t>
            </a:r>
            <a:r>
              <a:rPr lang="en-US" sz="2400" b="1" dirty="0" err="1">
                <a:solidFill>
                  <a:schemeClr val="tx1"/>
                </a:solidFill>
              </a:rPr>
              <a:t>normes</a:t>
            </a:r>
            <a:r>
              <a:rPr lang="en-US" sz="2400" b="1" dirty="0">
                <a:solidFill>
                  <a:schemeClr val="tx1"/>
                </a:solidFill>
              </a:rPr>
              <a:t> </a:t>
            </a:r>
            <a:r>
              <a:rPr lang="en-US" sz="2400" b="1" dirty="0" err="1">
                <a:solidFill>
                  <a:schemeClr val="tx1"/>
                </a:solidFill>
              </a:rPr>
              <a:t>juridiques</a:t>
            </a:r>
            <a:r>
              <a:rPr lang="en-US" sz="2400" b="1" dirty="0">
                <a:solidFill>
                  <a:schemeClr val="tx1"/>
                </a:solidFill>
              </a:rPr>
              <a:t> </a:t>
            </a:r>
            <a:r>
              <a:rPr lang="en-US" sz="2400" b="1" dirty="0" err="1">
                <a:solidFill>
                  <a:schemeClr val="tx1"/>
                </a:solidFill>
              </a:rPr>
              <a:t>structurent</a:t>
            </a:r>
            <a:r>
              <a:rPr lang="en-US" sz="2400" b="1" dirty="0">
                <a:solidFill>
                  <a:schemeClr val="tx1"/>
                </a:solidFill>
              </a:rPr>
              <a:t> </a:t>
            </a:r>
            <a:r>
              <a:rPr lang="en-US" sz="2400" b="1" dirty="0" err="1">
                <a:solidFill>
                  <a:schemeClr val="tx1"/>
                </a:solidFill>
              </a:rPr>
              <a:t>nos</a:t>
            </a:r>
            <a:r>
              <a:rPr lang="en-US" sz="2400" b="1" dirty="0">
                <a:solidFill>
                  <a:schemeClr val="tx1"/>
                </a:solidFill>
              </a:rPr>
              <a:t> vies.</a:t>
            </a:r>
            <a:br>
              <a:rPr lang="en-US" sz="2400" dirty="0">
                <a:solidFill>
                  <a:schemeClr val="tx1"/>
                </a:solidFill>
              </a:rPr>
            </a:br>
            <a:r>
              <a:rPr lang="en-US" sz="2400" b="1" dirty="0" err="1">
                <a:solidFill>
                  <a:schemeClr val="accent4"/>
                </a:solidFill>
              </a:rPr>
              <a:t>Nul</a:t>
            </a:r>
            <a:r>
              <a:rPr lang="en-US" sz="2400" b="1" dirty="0">
                <a:solidFill>
                  <a:schemeClr val="accent4"/>
                </a:solidFill>
              </a:rPr>
              <a:t> </a:t>
            </a:r>
            <a:r>
              <a:rPr lang="en-US" sz="2400" b="1" dirty="0" err="1">
                <a:solidFill>
                  <a:schemeClr val="accent4"/>
                </a:solidFill>
              </a:rPr>
              <a:t>n’est</a:t>
            </a:r>
            <a:r>
              <a:rPr lang="en-US" sz="2400" b="1" dirty="0">
                <a:solidFill>
                  <a:schemeClr val="accent4"/>
                </a:solidFill>
              </a:rPr>
              <a:t> </a:t>
            </a:r>
            <a:r>
              <a:rPr lang="en-US" sz="2400" b="1" dirty="0" err="1">
                <a:solidFill>
                  <a:schemeClr val="accent4"/>
                </a:solidFill>
              </a:rPr>
              <a:t>censé</a:t>
            </a:r>
            <a:r>
              <a:rPr lang="en-US" sz="2400" b="1" dirty="0">
                <a:solidFill>
                  <a:schemeClr val="accent4"/>
                </a:solidFill>
              </a:rPr>
              <a:t> ignorer la </a:t>
            </a:r>
            <a:r>
              <a:rPr lang="en-US" sz="2400" b="1" dirty="0" err="1">
                <a:solidFill>
                  <a:schemeClr val="accent4"/>
                </a:solidFill>
              </a:rPr>
              <a:t>loi</a:t>
            </a:r>
            <a:r>
              <a:rPr lang="en-US" sz="2400" b="1" dirty="0">
                <a:solidFill>
                  <a:schemeClr val="accent4"/>
                </a:solidFill>
              </a:rPr>
              <a:t>. </a:t>
            </a:r>
            <a:r>
              <a:rPr lang="en-US" sz="2400" b="1" dirty="0" err="1">
                <a:solidFill>
                  <a:schemeClr val="accent4"/>
                </a:solidFill>
              </a:rPr>
              <a:t>Vraiment</a:t>
            </a:r>
            <a:r>
              <a:rPr lang="en-US" sz="2400" b="1" dirty="0">
                <a:solidFill>
                  <a:schemeClr val="accent4"/>
                </a:solidFill>
              </a:rPr>
              <a:t> ?</a:t>
            </a:r>
            <a:endParaRPr lang="fr-FR" sz="2400" dirty="0">
              <a:solidFill>
                <a:schemeClr val="accent4"/>
              </a:solidFill>
            </a:endParaRPr>
          </a:p>
        </p:txBody>
      </p:sp>
    </p:spTree>
    <p:extLst>
      <p:ext uri="{BB962C8B-B14F-4D97-AF65-F5344CB8AC3E}">
        <p14:creationId xmlns:p14="http://schemas.microsoft.com/office/powerpoint/2010/main" val="2526804202"/>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descr="Une image contenant extérieur, bâtiment, grand, tour&#10;&#10;Description générée automatiquement">
            <a:extLst>
              <a:ext uri="{FF2B5EF4-FFF2-40B4-BE49-F238E27FC236}">
                <a16:creationId xmlns:a16="http://schemas.microsoft.com/office/drawing/2014/main" id="{0D54D46B-85AB-224D-A43D-CE4329F7EAA1}"/>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2" name="Titre 1">
            <a:extLst>
              <a:ext uri="{FF2B5EF4-FFF2-40B4-BE49-F238E27FC236}">
                <a16:creationId xmlns:a16="http://schemas.microsoft.com/office/drawing/2014/main" id="{06BF3321-0C08-5B4E-A9FD-D7460BEF1E23}"/>
              </a:ext>
            </a:extLst>
          </p:cNvPr>
          <p:cNvSpPr>
            <a:spLocks noGrp="1"/>
          </p:cNvSpPr>
          <p:nvPr>
            <p:ph type="title"/>
          </p:nvPr>
        </p:nvSpPr>
        <p:spPr>
          <a:xfrm>
            <a:off x="838201" y="1065862"/>
            <a:ext cx="3313164" cy="4726276"/>
          </a:xfrm>
        </p:spPr>
        <p:txBody>
          <a:bodyPr>
            <a:normAutofit/>
          </a:bodyPr>
          <a:lstStyle/>
          <a:p>
            <a:r>
              <a:rPr lang="fr-FR" sz="4000" b="1" dirty="0"/>
              <a:t>Les objectifs de cette option en terminale</a:t>
            </a:r>
            <a:br>
              <a:rPr lang="fr-FR" sz="4000" dirty="0">
                <a:solidFill>
                  <a:srgbClr val="FFFFFF"/>
                </a:solidFill>
                <a:effectLst/>
              </a:rPr>
            </a:br>
            <a:endParaRPr lang="fr-FR" sz="4000" dirty="0">
              <a:solidFill>
                <a:srgbClr val="FFFFFF"/>
              </a:solidFill>
            </a:endParaRPr>
          </a:p>
        </p:txBody>
      </p:sp>
      <p:cxnSp>
        <p:nvCxnSpPr>
          <p:cNvPr id="27" name="Straight Connector 26">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Espace réservé du contenu 2">
            <a:extLst>
              <a:ext uri="{FF2B5EF4-FFF2-40B4-BE49-F238E27FC236}">
                <a16:creationId xmlns:a16="http://schemas.microsoft.com/office/drawing/2014/main" id="{60F2054F-C687-4CC9-9746-9B18FB8BB09B}"/>
              </a:ext>
            </a:extLst>
          </p:cNvPr>
          <p:cNvGraphicFramePr>
            <a:graphicFrameLocks noGrp="1"/>
          </p:cNvGraphicFramePr>
          <p:nvPr>
            <p:ph idx="1"/>
            <p:extLst>
              <p:ext uri="{D42A27DB-BD31-4B8C-83A1-F6EECF244321}">
                <p14:modId xmlns:p14="http://schemas.microsoft.com/office/powerpoint/2010/main" val="3903721161"/>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78926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37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93198C3D-B8EF-7141-884B-B1BF1140C3E1}"/>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3400" b="1">
                <a:solidFill>
                  <a:srgbClr val="FFFFFF"/>
                </a:solidFill>
              </a:rPr>
              <a:t>Comprendre les enjeux du monde contemporain par le prisme du droit</a:t>
            </a:r>
            <a:br>
              <a:rPr lang="en-US" sz="3400">
                <a:solidFill>
                  <a:srgbClr val="FFFFFF"/>
                </a:solidFill>
              </a:rPr>
            </a:br>
            <a:endParaRPr lang="en-US" sz="3400">
              <a:solidFill>
                <a:srgbClr val="FFFFFF"/>
              </a:solidFill>
            </a:endParaRPr>
          </a:p>
        </p:txBody>
      </p:sp>
      <p:pic>
        <p:nvPicPr>
          <p:cNvPr id="9" name="Image 8" descr="Une image contenant extérieur, bâtiment, horloge, grand&#10;&#10;Description générée automatiquement">
            <a:extLst>
              <a:ext uri="{FF2B5EF4-FFF2-40B4-BE49-F238E27FC236}">
                <a16:creationId xmlns:a16="http://schemas.microsoft.com/office/drawing/2014/main" id="{5AC2942B-4F95-7B4E-9965-070245887782}"/>
              </a:ext>
            </a:extLst>
          </p:cNvPr>
          <p:cNvPicPr>
            <a:picLocks noChangeAspect="1"/>
          </p:cNvPicPr>
          <p:nvPr/>
        </p:nvPicPr>
        <p:blipFill rotWithShape="1">
          <a:blip r:embed="rId2"/>
          <a:srcRect r="2907" b="-2"/>
          <a:stretch/>
        </p:blipFill>
        <p:spPr>
          <a:xfrm>
            <a:off x="327547" y="321733"/>
            <a:ext cx="7058306" cy="4107392"/>
          </a:xfrm>
          <a:prstGeom prst="rect">
            <a:avLst/>
          </a:prstGeom>
        </p:spPr>
      </p:pic>
      <p:sp>
        <p:nvSpPr>
          <p:cNvPr id="48" name="Rectangle 4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space réservé du texte 3">
            <a:extLst>
              <a:ext uri="{FF2B5EF4-FFF2-40B4-BE49-F238E27FC236}">
                <a16:creationId xmlns:a16="http://schemas.microsoft.com/office/drawing/2014/main" id="{E5AEC395-B217-984F-8953-A5A7EB7216D5}"/>
              </a:ext>
            </a:extLst>
          </p:cNvPr>
          <p:cNvSpPr>
            <a:spLocks noGrp="1"/>
          </p:cNvSpPr>
          <p:nvPr>
            <p:ph type="body" sz="half" idx="2"/>
          </p:nvPr>
        </p:nvSpPr>
        <p:spPr>
          <a:xfrm>
            <a:off x="8029319" y="917725"/>
            <a:ext cx="3424739" cy="4852362"/>
          </a:xfrm>
        </p:spPr>
        <p:txBody>
          <a:bodyPr vert="horz" lIns="91440" tIns="45720" rIns="91440" bIns="45720" rtlCol="0" anchor="ctr">
            <a:normAutofit fontScale="92500" lnSpcReduction="10000"/>
          </a:bodyPr>
          <a:lstStyle/>
          <a:p>
            <a:r>
              <a:rPr lang="en-US" sz="1700" dirty="0">
                <a:solidFill>
                  <a:srgbClr val="FFFFFF"/>
                </a:solidFill>
              </a:rPr>
              <a:t>Le droit </a:t>
            </a:r>
            <a:r>
              <a:rPr lang="en-US" sz="1700" dirty="0" err="1">
                <a:solidFill>
                  <a:srgbClr val="FFFFFF"/>
                </a:solidFill>
              </a:rPr>
              <a:t>enrichit</a:t>
            </a:r>
            <a:r>
              <a:rPr lang="en-US" sz="1700" dirty="0">
                <a:solidFill>
                  <a:srgbClr val="FFFFFF"/>
                </a:solidFill>
              </a:rPr>
              <a:t> </a:t>
            </a:r>
            <a:r>
              <a:rPr lang="en-US" sz="1700" dirty="0" err="1">
                <a:solidFill>
                  <a:srgbClr val="FFFFFF"/>
                </a:solidFill>
              </a:rPr>
              <a:t>notre</a:t>
            </a:r>
            <a:r>
              <a:rPr lang="en-US" sz="1700" dirty="0">
                <a:solidFill>
                  <a:srgbClr val="FFFFFF"/>
                </a:solidFill>
              </a:rPr>
              <a:t> </a:t>
            </a:r>
            <a:r>
              <a:rPr lang="en-US" sz="1700" dirty="0" err="1">
                <a:solidFill>
                  <a:srgbClr val="FFFFFF"/>
                </a:solidFill>
              </a:rPr>
              <a:t>compréhension</a:t>
            </a:r>
            <a:r>
              <a:rPr lang="en-US" sz="1700" dirty="0">
                <a:solidFill>
                  <a:srgbClr val="FFFFFF"/>
                </a:solidFill>
              </a:rPr>
              <a:t> des </a:t>
            </a:r>
            <a:r>
              <a:rPr lang="en-US" sz="1700" dirty="0" err="1">
                <a:solidFill>
                  <a:srgbClr val="FFFFFF"/>
                </a:solidFill>
              </a:rPr>
              <a:t>grandes</a:t>
            </a:r>
            <a:r>
              <a:rPr lang="en-US" sz="1700" dirty="0">
                <a:solidFill>
                  <a:srgbClr val="FFFFFF"/>
                </a:solidFill>
              </a:rPr>
              <a:t> questions qui </a:t>
            </a:r>
            <a:r>
              <a:rPr lang="en-US" sz="1700" dirty="0" err="1">
                <a:solidFill>
                  <a:srgbClr val="FFFFFF"/>
                </a:solidFill>
              </a:rPr>
              <a:t>animent</a:t>
            </a:r>
            <a:r>
              <a:rPr lang="en-US" sz="1700" dirty="0">
                <a:solidFill>
                  <a:srgbClr val="FFFFFF"/>
                </a:solidFill>
              </a:rPr>
              <a:t> le </a:t>
            </a:r>
            <a:r>
              <a:rPr lang="en-US" sz="1700" dirty="0" err="1">
                <a:solidFill>
                  <a:srgbClr val="FFFFFF"/>
                </a:solidFill>
              </a:rPr>
              <a:t>débat</a:t>
            </a:r>
            <a:r>
              <a:rPr lang="en-US" sz="1700" dirty="0">
                <a:solidFill>
                  <a:srgbClr val="FFFFFF"/>
                </a:solidFill>
              </a:rPr>
              <a:t> public et </a:t>
            </a:r>
            <a:r>
              <a:rPr lang="en-US" sz="1700" dirty="0" err="1">
                <a:solidFill>
                  <a:srgbClr val="FFFFFF"/>
                </a:solidFill>
              </a:rPr>
              <a:t>dont</a:t>
            </a:r>
            <a:r>
              <a:rPr lang="en-US" sz="1700" dirty="0">
                <a:solidFill>
                  <a:srgbClr val="FFFFFF"/>
                </a:solidFill>
              </a:rPr>
              <a:t> se </a:t>
            </a:r>
            <a:r>
              <a:rPr lang="en-US" sz="1700" dirty="0" err="1">
                <a:solidFill>
                  <a:srgbClr val="FFFFFF"/>
                </a:solidFill>
              </a:rPr>
              <a:t>saisissent</a:t>
            </a:r>
            <a:r>
              <a:rPr lang="en-US" sz="1700" dirty="0">
                <a:solidFill>
                  <a:srgbClr val="FFFFFF"/>
                </a:solidFill>
              </a:rPr>
              <a:t> </a:t>
            </a:r>
            <a:r>
              <a:rPr lang="en-US" sz="1700" dirty="0" err="1">
                <a:solidFill>
                  <a:srgbClr val="FFFFFF"/>
                </a:solidFill>
              </a:rPr>
              <a:t>d’une</a:t>
            </a:r>
            <a:r>
              <a:rPr lang="en-US" sz="1700" dirty="0">
                <a:solidFill>
                  <a:srgbClr val="FFFFFF"/>
                </a:solidFill>
              </a:rPr>
              <a:t> </a:t>
            </a:r>
            <a:r>
              <a:rPr lang="en-US" sz="1700" dirty="0" err="1">
                <a:solidFill>
                  <a:srgbClr val="FFFFFF"/>
                </a:solidFill>
              </a:rPr>
              <a:t>autre</a:t>
            </a:r>
            <a:r>
              <a:rPr lang="en-US" sz="1700" dirty="0">
                <a:solidFill>
                  <a:srgbClr val="FFFFFF"/>
                </a:solidFill>
              </a:rPr>
              <a:t> </a:t>
            </a:r>
            <a:r>
              <a:rPr lang="en-US" sz="1700" dirty="0" err="1">
                <a:solidFill>
                  <a:srgbClr val="FFFFFF"/>
                </a:solidFill>
              </a:rPr>
              <a:t>façon</a:t>
            </a:r>
            <a:r>
              <a:rPr lang="en-US" sz="1700" dirty="0">
                <a:solidFill>
                  <a:srgbClr val="FFFFFF"/>
                </a:solidFill>
              </a:rPr>
              <a:t> les disciplines </a:t>
            </a:r>
            <a:r>
              <a:rPr lang="en-US" sz="1700" dirty="0" err="1">
                <a:solidFill>
                  <a:srgbClr val="FFFFFF"/>
                </a:solidFill>
              </a:rPr>
              <a:t>enseignées</a:t>
            </a:r>
            <a:r>
              <a:rPr lang="en-US" sz="1700" dirty="0">
                <a:solidFill>
                  <a:srgbClr val="FFFFFF"/>
                </a:solidFill>
              </a:rPr>
              <a:t> au lycée (</a:t>
            </a:r>
            <a:r>
              <a:rPr lang="en-US" sz="1700" dirty="0" err="1">
                <a:solidFill>
                  <a:srgbClr val="FFFFFF"/>
                </a:solidFill>
              </a:rPr>
              <a:t>philosophie</a:t>
            </a:r>
            <a:r>
              <a:rPr lang="en-US" sz="1700" dirty="0">
                <a:solidFill>
                  <a:srgbClr val="FFFFFF"/>
                </a:solidFill>
              </a:rPr>
              <a:t>, </a:t>
            </a:r>
            <a:r>
              <a:rPr lang="en-US" sz="1700" dirty="0" err="1">
                <a:solidFill>
                  <a:srgbClr val="FFFFFF"/>
                </a:solidFill>
              </a:rPr>
              <a:t>économie</a:t>
            </a:r>
            <a:r>
              <a:rPr lang="en-US" sz="1700" dirty="0">
                <a:solidFill>
                  <a:srgbClr val="FFFFFF"/>
                </a:solidFill>
              </a:rPr>
              <a:t>, </a:t>
            </a:r>
            <a:r>
              <a:rPr lang="en-US" sz="1700" dirty="0" err="1">
                <a:solidFill>
                  <a:srgbClr val="FFFFFF"/>
                </a:solidFill>
              </a:rPr>
              <a:t>histoire</a:t>
            </a:r>
            <a:r>
              <a:rPr lang="en-US" sz="1700" dirty="0">
                <a:solidFill>
                  <a:srgbClr val="FFFFFF"/>
                </a:solidFill>
              </a:rPr>
              <a:t>- </a:t>
            </a:r>
            <a:r>
              <a:rPr lang="en-US" sz="1700" dirty="0" err="1">
                <a:solidFill>
                  <a:srgbClr val="FFFFFF"/>
                </a:solidFill>
              </a:rPr>
              <a:t>géographie</a:t>
            </a:r>
            <a:r>
              <a:rPr lang="en-US" sz="1700" dirty="0">
                <a:solidFill>
                  <a:srgbClr val="FFFFFF"/>
                </a:solidFill>
              </a:rPr>
              <a:t>...)</a:t>
            </a:r>
          </a:p>
          <a:p>
            <a:r>
              <a:rPr lang="en-US" sz="1700" dirty="0">
                <a:solidFill>
                  <a:srgbClr val="FFFFFF"/>
                </a:solidFill>
              </a:rPr>
              <a:t>Par </a:t>
            </a:r>
            <a:r>
              <a:rPr lang="en-US" sz="1700" dirty="0" err="1">
                <a:solidFill>
                  <a:srgbClr val="FFFFFF"/>
                </a:solidFill>
              </a:rPr>
              <a:t>exemple</a:t>
            </a:r>
            <a:r>
              <a:rPr lang="en-US" sz="1700" dirty="0">
                <a:solidFill>
                  <a:srgbClr val="FFFFFF"/>
                </a:solidFill>
              </a:rPr>
              <a:t> :</a:t>
            </a:r>
          </a:p>
          <a:p>
            <a:pPr marL="342900" indent="-228600">
              <a:buFont typeface="Arial" panose="020B0604020202020204" pitchFamily="34" charset="0"/>
              <a:buChar char="•"/>
            </a:pPr>
            <a:r>
              <a:rPr lang="en-US" sz="1700" dirty="0">
                <a:solidFill>
                  <a:srgbClr val="FFFFFF"/>
                </a:solidFill>
              </a:rPr>
              <a:t>Le droit </a:t>
            </a:r>
            <a:r>
              <a:rPr lang="en-US" sz="1700" dirty="0" err="1">
                <a:solidFill>
                  <a:srgbClr val="FFFFFF"/>
                </a:solidFill>
              </a:rPr>
              <a:t>permet-il</a:t>
            </a:r>
            <a:r>
              <a:rPr lang="en-US" sz="1700" dirty="0">
                <a:solidFill>
                  <a:srgbClr val="FFFFFF"/>
                </a:solidFill>
              </a:rPr>
              <a:t> de </a:t>
            </a:r>
            <a:r>
              <a:rPr lang="en-US" sz="1700" dirty="0" err="1">
                <a:solidFill>
                  <a:srgbClr val="FFFFFF"/>
                </a:solidFill>
              </a:rPr>
              <a:t>lutter</a:t>
            </a:r>
            <a:r>
              <a:rPr lang="en-US" sz="1700" dirty="0">
                <a:solidFill>
                  <a:srgbClr val="FFFFFF"/>
                </a:solidFill>
              </a:rPr>
              <a:t> </a:t>
            </a:r>
            <a:r>
              <a:rPr lang="en-US" sz="1700" dirty="0" err="1">
                <a:solidFill>
                  <a:srgbClr val="FFFFFF"/>
                </a:solidFill>
              </a:rPr>
              <a:t>efficacement</a:t>
            </a:r>
            <a:r>
              <a:rPr lang="en-US" sz="1700" dirty="0">
                <a:solidFill>
                  <a:srgbClr val="FFFFFF"/>
                </a:solidFill>
              </a:rPr>
              <a:t> </a:t>
            </a:r>
            <a:r>
              <a:rPr lang="en-US" sz="1700" dirty="0" err="1">
                <a:solidFill>
                  <a:srgbClr val="FFFFFF"/>
                </a:solidFill>
              </a:rPr>
              <a:t>contre</a:t>
            </a:r>
            <a:r>
              <a:rPr lang="en-US" sz="1700" dirty="0">
                <a:solidFill>
                  <a:srgbClr val="FFFFFF"/>
                </a:solidFill>
              </a:rPr>
              <a:t> les discriminations ?</a:t>
            </a:r>
          </a:p>
          <a:p>
            <a:pPr marL="342900" indent="-228600">
              <a:buFont typeface="Arial" panose="020B0604020202020204" pitchFamily="34" charset="0"/>
              <a:buChar char="•"/>
            </a:pPr>
            <a:r>
              <a:rPr lang="en-US" sz="1700" dirty="0" err="1">
                <a:solidFill>
                  <a:srgbClr val="FFFFFF"/>
                </a:solidFill>
              </a:rPr>
              <a:t>L’absence</a:t>
            </a:r>
            <a:r>
              <a:rPr lang="en-US" sz="1700" dirty="0">
                <a:solidFill>
                  <a:srgbClr val="FFFFFF"/>
                </a:solidFill>
              </a:rPr>
              <a:t> de </a:t>
            </a:r>
            <a:r>
              <a:rPr lang="en-US" sz="1700" dirty="0" err="1">
                <a:solidFill>
                  <a:srgbClr val="FFFFFF"/>
                </a:solidFill>
              </a:rPr>
              <a:t>consentement</a:t>
            </a:r>
            <a:r>
              <a:rPr lang="en-US" sz="1700" dirty="0">
                <a:solidFill>
                  <a:srgbClr val="FFFFFF"/>
                </a:solidFill>
              </a:rPr>
              <a:t> </a:t>
            </a:r>
            <a:r>
              <a:rPr lang="en-US" sz="1700" dirty="0" err="1">
                <a:solidFill>
                  <a:srgbClr val="FFFFFF"/>
                </a:solidFill>
              </a:rPr>
              <a:t>est-il</a:t>
            </a:r>
            <a:r>
              <a:rPr lang="en-US" sz="1700" dirty="0">
                <a:solidFill>
                  <a:srgbClr val="FFFFFF"/>
                </a:solidFill>
              </a:rPr>
              <a:t> un </a:t>
            </a:r>
            <a:r>
              <a:rPr lang="en-US" sz="1700" dirty="0" err="1">
                <a:solidFill>
                  <a:srgbClr val="FFFFFF"/>
                </a:solidFill>
              </a:rPr>
              <a:t>critère</a:t>
            </a:r>
            <a:r>
              <a:rPr lang="en-US" sz="1700" dirty="0">
                <a:solidFill>
                  <a:srgbClr val="FFFFFF"/>
                </a:solidFill>
              </a:rPr>
              <a:t> </a:t>
            </a:r>
            <a:r>
              <a:rPr lang="en-US" sz="1700" dirty="0" err="1">
                <a:solidFill>
                  <a:srgbClr val="FFFFFF"/>
                </a:solidFill>
              </a:rPr>
              <a:t>suffisant</a:t>
            </a:r>
            <a:r>
              <a:rPr lang="en-US" sz="1700" dirty="0">
                <a:solidFill>
                  <a:srgbClr val="FFFFFF"/>
                </a:solidFill>
              </a:rPr>
              <a:t> </a:t>
            </a:r>
            <a:r>
              <a:rPr lang="en-US" sz="1700" dirty="0" err="1">
                <a:solidFill>
                  <a:srgbClr val="FFFFFF"/>
                </a:solidFill>
              </a:rPr>
              <a:t>en</a:t>
            </a:r>
            <a:r>
              <a:rPr lang="en-US" sz="1700" dirty="0">
                <a:solidFill>
                  <a:srgbClr val="FFFFFF"/>
                </a:solidFill>
              </a:rPr>
              <a:t> matière de </a:t>
            </a:r>
            <a:r>
              <a:rPr lang="en-US" sz="1700" dirty="0" err="1">
                <a:solidFill>
                  <a:srgbClr val="FFFFFF"/>
                </a:solidFill>
              </a:rPr>
              <a:t>violences</a:t>
            </a:r>
            <a:r>
              <a:rPr lang="en-US" sz="1700" dirty="0">
                <a:solidFill>
                  <a:srgbClr val="FFFFFF"/>
                </a:solidFill>
              </a:rPr>
              <a:t> </a:t>
            </a:r>
            <a:r>
              <a:rPr lang="en-US" sz="1700" dirty="0" err="1">
                <a:solidFill>
                  <a:srgbClr val="FFFFFF"/>
                </a:solidFill>
              </a:rPr>
              <a:t>sexuelles</a:t>
            </a:r>
            <a:r>
              <a:rPr lang="en-US" sz="1700" dirty="0">
                <a:solidFill>
                  <a:srgbClr val="FFFFFF"/>
                </a:solidFill>
              </a:rPr>
              <a:t> ?</a:t>
            </a:r>
          </a:p>
          <a:p>
            <a:pPr marL="342900" indent="-228600">
              <a:buFont typeface="Arial" panose="020B0604020202020204" pitchFamily="34" charset="0"/>
              <a:buChar char="•"/>
            </a:pPr>
            <a:r>
              <a:rPr lang="en-US" sz="1700" dirty="0">
                <a:solidFill>
                  <a:srgbClr val="FFFFFF"/>
                </a:solidFill>
              </a:rPr>
              <a:t>Le droit </a:t>
            </a:r>
            <a:r>
              <a:rPr lang="en-US" sz="1700" dirty="0" err="1">
                <a:solidFill>
                  <a:srgbClr val="FFFFFF"/>
                </a:solidFill>
              </a:rPr>
              <a:t>peut-il</a:t>
            </a:r>
            <a:r>
              <a:rPr lang="en-US" sz="1700" dirty="0">
                <a:solidFill>
                  <a:srgbClr val="FFFFFF"/>
                </a:solidFill>
              </a:rPr>
              <a:t> </a:t>
            </a:r>
            <a:r>
              <a:rPr lang="en-US" sz="1700" dirty="0" err="1">
                <a:solidFill>
                  <a:srgbClr val="FFFFFF"/>
                </a:solidFill>
              </a:rPr>
              <a:t>contraindre</a:t>
            </a:r>
            <a:r>
              <a:rPr lang="en-US" sz="1700" dirty="0">
                <a:solidFill>
                  <a:srgbClr val="FFFFFF"/>
                </a:solidFill>
              </a:rPr>
              <a:t> les </a:t>
            </a:r>
            <a:r>
              <a:rPr lang="en-US" sz="1700" dirty="0" err="1">
                <a:solidFill>
                  <a:srgbClr val="FFFFFF"/>
                </a:solidFill>
              </a:rPr>
              <a:t>États</a:t>
            </a:r>
            <a:r>
              <a:rPr lang="en-US" sz="1700" dirty="0">
                <a:solidFill>
                  <a:srgbClr val="FFFFFF"/>
                </a:solidFill>
              </a:rPr>
              <a:t> </a:t>
            </a:r>
            <a:r>
              <a:rPr lang="en-US" sz="1700" dirty="0" err="1">
                <a:solidFill>
                  <a:srgbClr val="FFFFFF"/>
                </a:solidFill>
              </a:rPr>
              <a:t>en</a:t>
            </a:r>
            <a:r>
              <a:rPr lang="en-US" sz="1700" dirty="0">
                <a:solidFill>
                  <a:srgbClr val="FFFFFF"/>
                </a:solidFill>
              </a:rPr>
              <a:t> matière de </a:t>
            </a:r>
            <a:r>
              <a:rPr lang="en-US" sz="1700" dirty="0" err="1">
                <a:solidFill>
                  <a:srgbClr val="FFFFFF"/>
                </a:solidFill>
              </a:rPr>
              <a:t>préservation</a:t>
            </a:r>
            <a:r>
              <a:rPr lang="en-US" sz="1700" dirty="0">
                <a:solidFill>
                  <a:srgbClr val="FFFFFF"/>
                </a:solidFill>
              </a:rPr>
              <a:t> de </a:t>
            </a:r>
            <a:r>
              <a:rPr lang="en-US" sz="1700" dirty="0" err="1">
                <a:solidFill>
                  <a:srgbClr val="FFFFFF"/>
                </a:solidFill>
              </a:rPr>
              <a:t>l’environnement</a:t>
            </a:r>
            <a:r>
              <a:rPr lang="en-US" sz="1700" dirty="0">
                <a:solidFill>
                  <a:srgbClr val="FFFFFF"/>
                </a:solidFill>
              </a:rPr>
              <a:t> ?</a:t>
            </a:r>
          </a:p>
          <a:p>
            <a:r>
              <a:rPr lang="en-US" sz="1700" dirty="0" err="1">
                <a:solidFill>
                  <a:srgbClr val="FFFFFF"/>
                </a:solidFill>
              </a:rPr>
              <a:t>L’option</a:t>
            </a:r>
            <a:r>
              <a:rPr lang="en-US" sz="1700" dirty="0">
                <a:solidFill>
                  <a:srgbClr val="FFFFFF"/>
                </a:solidFill>
              </a:rPr>
              <a:t> DGEMC a pour but de donner aux </a:t>
            </a:r>
            <a:r>
              <a:rPr lang="en-US" sz="1700" dirty="0" err="1">
                <a:solidFill>
                  <a:srgbClr val="FFFFFF"/>
                </a:solidFill>
              </a:rPr>
              <a:t>élèves</a:t>
            </a:r>
            <a:r>
              <a:rPr lang="en-US" sz="1700" dirty="0">
                <a:solidFill>
                  <a:srgbClr val="FFFFFF"/>
                </a:solidFill>
              </a:rPr>
              <a:t> les </a:t>
            </a:r>
            <a:r>
              <a:rPr lang="en-US" sz="1700" dirty="0" err="1">
                <a:solidFill>
                  <a:srgbClr val="FFFFFF"/>
                </a:solidFill>
              </a:rPr>
              <a:t>moyens</a:t>
            </a:r>
            <a:r>
              <a:rPr lang="en-US" sz="1700" dirty="0">
                <a:solidFill>
                  <a:srgbClr val="FFFFFF"/>
                </a:solidFill>
              </a:rPr>
              <a:t> </a:t>
            </a:r>
            <a:r>
              <a:rPr lang="en-US" sz="1700" dirty="0" err="1">
                <a:solidFill>
                  <a:srgbClr val="FFFFFF"/>
                </a:solidFill>
              </a:rPr>
              <a:t>d’une</a:t>
            </a:r>
            <a:r>
              <a:rPr lang="en-US" sz="1700" dirty="0">
                <a:solidFill>
                  <a:srgbClr val="FFFFFF"/>
                </a:solidFill>
              </a:rPr>
              <a:t> </a:t>
            </a:r>
            <a:r>
              <a:rPr lang="en-US" sz="1700" dirty="0" err="1">
                <a:solidFill>
                  <a:srgbClr val="FFFFFF"/>
                </a:solidFill>
              </a:rPr>
              <a:t>réflexion</a:t>
            </a:r>
            <a:r>
              <a:rPr lang="en-US" sz="1700" dirty="0">
                <a:solidFill>
                  <a:srgbClr val="FFFFFF"/>
                </a:solidFill>
              </a:rPr>
              <a:t> </a:t>
            </a:r>
            <a:r>
              <a:rPr lang="en-US" sz="1700" dirty="0" err="1">
                <a:solidFill>
                  <a:srgbClr val="FFFFFF"/>
                </a:solidFill>
              </a:rPr>
              <a:t>instruite</a:t>
            </a:r>
            <a:r>
              <a:rPr lang="en-US" sz="1700" dirty="0">
                <a:solidFill>
                  <a:srgbClr val="FFFFFF"/>
                </a:solidFill>
              </a:rPr>
              <a:t> et </a:t>
            </a:r>
            <a:r>
              <a:rPr lang="en-US" sz="1700" dirty="0" err="1">
                <a:solidFill>
                  <a:srgbClr val="FFFFFF"/>
                </a:solidFill>
              </a:rPr>
              <a:t>argumentée</a:t>
            </a:r>
            <a:r>
              <a:rPr lang="en-US" sz="1700" dirty="0">
                <a:solidFill>
                  <a:srgbClr val="FFFFFF"/>
                </a:solidFill>
              </a:rPr>
              <a:t>.</a:t>
            </a:r>
          </a:p>
          <a:p>
            <a:pPr indent="-228600">
              <a:buFont typeface="Arial" panose="020B0604020202020204" pitchFamily="34" charset="0"/>
              <a:buChar char="•"/>
            </a:pPr>
            <a:endParaRPr lang="en-US" sz="1400" dirty="0">
              <a:solidFill>
                <a:srgbClr val="FFFFFF"/>
              </a:solidFill>
            </a:endParaRPr>
          </a:p>
        </p:txBody>
      </p:sp>
    </p:spTree>
    <p:extLst>
      <p:ext uri="{BB962C8B-B14F-4D97-AF65-F5344CB8AC3E}">
        <p14:creationId xmlns:p14="http://schemas.microsoft.com/office/powerpoint/2010/main" val="989087943"/>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D4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0EC9438C-5E81-7240-9E8B-780B5BC0D7EF}"/>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3700" b="1">
                <a:solidFill>
                  <a:srgbClr val="FFFFFF"/>
                </a:solidFill>
              </a:rPr>
              <a:t>Se faire une juste représentation du droit et de ses métiers</a:t>
            </a:r>
            <a:br>
              <a:rPr lang="en-US" sz="3700" b="1">
                <a:solidFill>
                  <a:srgbClr val="FFFFFF"/>
                </a:solidFill>
              </a:rPr>
            </a:br>
            <a:endParaRPr lang="en-US" sz="3700">
              <a:solidFill>
                <a:srgbClr val="FFFFFF"/>
              </a:solidFill>
            </a:endParaRPr>
          </a:p>
        </p:txBody>
      </p:sp>
      <p:pic>
        <p:nvPicPr>
          <p:cNvPr id="7" name="Image 6" descr="Une image contenant personne, habits, homme, complet&#10;&#10;Description générée automatiquement">
            <a:extLst>
              <a:ext uri="{FF2B5EF4-FFF2-40B4-BE49-F238E27FC236}">
                <a16:creationId xmlns:a16="http://schemas.microsoft.com/office/drawing/2014/main" id="{B4AC5E39-5A0A-CC4B-959B-F5092920B079}"/>
              </a:ext>
            </a:extLst>
          </p:cNvPr>
          <p:cNvPicPr>
            <a:picLocks noChangeAspect="1"/>
          </p:cNvPicPr>
          <p:nvPr/>
        </p:nvPicPr>
        <p:blipFill rotWithShape="1">
          <a:blip r:embed="rId2"/>
          <a:srcRect t="2536" r="1" b="9958"/>
          <a:stretch/>
        </p:blipFill>
        <p:spPr>
          <a:xfrm>
            <a:off x="327547" y="321733"/>
            <a:ext cx="7058306" cy="4107392"/>
          </a:xfrm>
          <a:prstGeom prst="rect">
            <a:avLst/>
          </a:prstGeom>
        </p:spPr>
      </p:pic>
      <p:sp>
        <p:nvSpPr>
          <p:cNvPr id="38" name="Rectangle 3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space réservé du texte 3">
            <a:extLst>
              <a:ext uri="{FF2B5EF4-FFF2-40B4-BE49-F238E27FC236}">
                <a16:creationId xmlns:a16="http://schemas.microsoft.com/office/drawing/2014/main" id="{BAFC1B7B-2992-3D4F-94B3-5E1B2785CFC7}"/>
              </a:ext>
            </a:extLst>
          </p:cNvPr>
          <p:cNvSpPr>
            <a:spLocks noGrp="1"/>
          </p:cNvSpPr>
          <p:nvPr>
            <p:ph type="body" sz="half" idx="2"/>
          </p:nvPr>
        </p:nvSpPr>
        <p:spPr>
          <a:xfrm>
            <a:off x="8029319" y="917725"/>
            <a:ext cx="3424739" cy="4852362"/>
          </a:xfrm>
        </p:spPr>
        <p:txBody>
          <a:bodyPr vert="horz" lIns="91440" tIns="45720" rIns="91440" bIns="45720" rtlCol="0" anchor="ctr">
            <a:noAutofit/>
          </a:bodyPr>
          <a:lstStyle/>
          <a:p>
            <a:r>
              <a:rPr lang="en-US" sz="1800" dirty="0" err="1">
                <a:solidFill>
                  <a:srgbClr val="FFFFFF"/>
                </a:solidFill>
              </a:rPr>
              <a:t>L’année</a:t>
            </a:r>
            <a:r>
              <a:rPr lang="en-US" sz="1800" dirty="0">
                <a:solidFill>
                  <a:srgbClr val="FFFFFF"/>
                </a:solidFill>
              </a:rPr>
              <a:t> de </a:t>
            </a:r>
            <a:r>
              <a:rPr lang="en-US" sz="1800" dirty="0" err="1">
                <a:solidFill>
                  <a:srgbClr val="FFFFFF"/>
                </a:solidFill>
              </a:rPr>
              <a:t>terminale</a:t>
            </a:r>
            <a:r>
              <a:rPr lang="en-US" sz="1800" dirty="0">
                <a:solidFill>
                  <a:srgbClr val="FFFFFF"/>
                </a:solidFill>
              </a:rPr>
              <a:t> </a:t>
            </a:r>
            <a:r>
              <a:rPr lang="en-US" sz="1800" dirty="0" err="1">
                <a:solidFill>
                  <a:srgbClr val="FFFFFF"/>
                </a:solidFill>
              </a:rPr>
              <a:t>est</a:t>
            </a:r>
            <a:r>
              <a:rPr lang="en-US" sz="1800" dirty="0">
                <a:solidFill>
                  <a:srgbClr val="FFFFFF"/>
                </a:solidFill>
              </a:rPr>
              <a:t> </a:t>
            </a:r>
            <a:r>
              <a:rPr lang="en-US" sz="1800" dirty="0" err="1">
                <a:solidFill>
                  <a:srgbClr val="FFFFFF"/>
                </a:solidFill>
              </a:rPr>
              <a:t>une</a:t>
            </a:r>
            <a:r>
              <a:rPr lang="en-US" sz="1800" dirty="0">
                <a:solidFill>
                  <a:srgbClr val="FFFFFF"/>
                </a:solidFill>
              </a:rPr>
              <a:t> </a:t>
            </a:r>
            <a:r>
              <a:rPr lang="en-US" sz="1800" dirty="0" err="1">
                <a:solidFill>
                  <a:srgbClr val="FFFFFF"/>
                </a:solidFill>
              </a:rPr>
              <a:t>année</a:t>
            </a:r>
            <a:r>
              <a:rPr lang="en-US" sz="1800" dirty="0">
                <a:solidFill>
                  <a:srgbClr val="FFFFFF"/>
                </a:solidFill>
              </a:rPr>
              <a:t> </a:t>
            </a:r>
            <a:r>
              <a:rPr lang="en-US" sz="1800" dirty="0" err="1">
                <a:solidFill>
                  <a:srgbClr val="FFFFFF"/>
                </a:solidFill>
              </a:rPr>
              <a:t>d’orientation</a:t>
            </a:r>
            <a:r>
              <a:rPr lang="en-US" sz="1800" dirty="0">
                <a:solidFill>
                  <a:srgbClr val="FFFFFF"/>
                </a:solidFill>
              </a:rPr>
              <a:t>. </a:t>
            </a:r>
            <a:r>
              <a:rPr lang="en-US" sz="1800" dirty="0" err="1">
                <a:solidFill>
                  <a:srgbClr val="FFFFFF"/>
                </a:solidFill>
              </a:rPr>
              <a:t>L’option</a:t>
            </a:r>
            <a:r>
              <a:rPr lang="en-US" sz="1800" dirty="0">
                <a:solidFill>
                  <a:srgbClr val="FFFFFF"/>
                </a:solidFill>
              </a:rPr>
              <a:t> DGEMC </a:t>
            </a:r>
            <a:r>
              <a:rPr lang="en-US" sz="1800" dirty="0" err="1">
                <a:solidFill>
                  <a:srgbClr val="FFFFFF"/>
                </a:solidFill>
              </a:rPr>
              <a:t>permettra</a:t>
            </a:r>
            <a:r>
              <a:rPr lang="en-US" sz="1800" dirty="0">
                <a:solidFill>
                  <a:srgbClr val="FFFFFF"/>
                </a:solidFill>
              </a:rPr>
              <a:t> aux </a:t>
            </a:r>
            <a:r>
              <a:rPr lang="en-US" sz="1800" dirty="0" err="1">
                <a:solidFill>
                  <a:srgbClr val="FFFFFF"/>
                </a:solidFill>
              </a:rPr>
              <a:t>élèves</a:t>
            </a:r>
            <a:r>
              <a:rPr lang="en-US" sz="1800" dirty="0">
                <a:solidFill>
                  <a:srgbClr val="FFFFFF"/>
                </a:solidFill>
              </a:rPr>
              <a:t> de </a:t>
            </a:r>
            <a:r>
              <a:rPr lang="en-US" sz="1800" dirty="0" err="1">
                <a:solidFill>
                  <a:srgbClr val="FFFFFF"/>
                </a:solidFill>
              </a:rPr>
              <a:t>mieux</a:t>
            </a:r>
            <a:r>
              <a:rPr lang="en-US" sz="1800" dirty="0">
                <a:solidFill>
                  <a:srgbClr val="FFFFFF"/>
                </a:solidFill>
              </a:rPr>
              <a:t> </a:t>
            </a:r>
            <a:r>
              <a:rPr lang="en-US" sz="1800" dirty="0" err="1">
                <a:solidFill>
                  <a:srgbClr val="FFFFFF"/>
                </a:solidFill>
              </a:rPr>
              <a:t>connaître</a:t>
            </a:r>
            <a:r>
              <a:rPr lang="en-US" sz="1800" dirty="0">
                <a:solidFill>
                  <a:srgbClr val="FFFFFF"/>
                </a:solidFill>
              </a:rPr>
              <a:t> la matière </a:t>
            </a:r>
            <a:r>
              <a:rPr lang="en-US" sz="1800" dirty="0" err="1">
                <a:solidFill>
                  <a:srgbClr val="FFFFFF"/>
                </a:solidFill>
              </a:rPr>
              <a:t>juridique</a:t>
            </a:r>
            <a:r>
              <a:rPr lang="en-US" sz="1800" dirty="0">
                <a:solidFill>
                  <a:srgbClr val="FFFFFF"/>
                </a:solidFill>
              </a:rPr>
              <a:t> et les métiers du droit. </a:t>
            </a:r>
            <a:r>
              <a:rPr lang="en-US" sz="1800" dirty="0" err="1">
                <a:solidFill>
                  <a:srgbClr val="FFFFFF"/>
                </a:solidFill>
              </a:rPr>
              <a:t>Ils</a:t>
            </a:r>
            <a:r>
              <a:rPr lang="en-US" sz="1800" dirty="0">
                <a:solidFill>
                  <a:srgbClr val="FFFFFF"/>
                </a:solidFill>
              </a:rPr>
              <a:t> </a:t>
            </a:r>
            <a:r>
              <a:rPr lang="en-US" sz="1800" dirty="0" err="1">
                <a:solidFill>
                  <a:srgbClr val="FFFFFF"/>
                </a:solidFill>
              </a:rPr>
              <a:t>pourront</a:t>
            </a:r>
            <a:r>
              <a:rPr lang="en-US" sz="1800" dirty="0">
                <a:solidFill>
                  <a:srgbClr val="FFFFFF"/>
                </a:solidFill>
              </a:rPr>
              <a:t> </a:t>
            </a:r>
            <a:r>
              <a:rPr lang="en-US" sz="1800" dirty="0" err="1">
                <a:solidFill>
                  <a:srgbClr val="FFFFFF"/>
                </a:solidFill>
              </a:rPr>
              <a:t>ainsi</a:t>
            </a:r>
            <a:r>
              <a:rPr lang="en-US" sz="1800" dirty="0">
                <a:solidFill>
                  <a:srgbClr val="FFFFFF"/>
                </a:solidFill>
              </a:rPr>
              <a:t> </a:t>
            </a:r>
            <a:r>
              <a:rPr lang="en-US" sz="1800" b="1" dirty="0" err="1">
                <a:solidFill>
                  <a:srgbClr val="FFFFFF"/>
                </a:solidFill>
              </a:rPr>
              <a:t>choisir</a:t>
            </a:r>
            <a:r>
              <a:rPr lang="en-US" sz="1800" b="1" dirty="0">
                <a:solidFill>
                  <a:srgbClr val="FFFFFF"/>
                </a:solidFill>
              </a:rPr>
              <a:t> </a:t>
            </a:r>
            <a:r>
              <a:rPr lang="en-US" sz="1800" b="1" dirty="0" err="1">
                <a:solidFill>
                  <a:srgbClr val="FFFFFF"/>
                </a:solidFill>
              </a:rPr>
              <a:t>leur</a:t>
            </a:r>
            <a:r>
              <a:rPr lang="en-US" sz="1800" b="1" dirty="0">
                <a:solidFill>
                  <a:srgbClr val="FFFFFF"/>
                </a:solidFill>
              </a:rPr>
              <a:t> orientation de manière </a:t>
            </a:r>
            <a:r>
              <a:rPr lang="en-US" sz="1800" b="1" dirty="0" err="1">
                <a:solidFill>
                  <a:srgbClr val="FFFFFF"/>
                </a:solidFill>
              </a:rPr>
              <a:t>éclairée</a:t>
            </a:r>
            <a:r>
              <a:rPr lang="en-US" sz="1800" dirty="0">
                <a:solidFill>
                  <a:srgbClr val="FFFFFF"/>
                </a:solidFill>
              </a:rPr>
              <a:t>.</a:t>
            </a:r>
          </a:p>
          <a:p>
            <a:r>
              <a:rPr lang="en-US" sz="1800" b="1" dirty="0" err="1">
                <a:solidFill>
                  <a:srgbClr val="FFFFFF"/>
                </a:solidFill>
              </a:rPr>
              <a:t>L’enseignement</a:t>
            </a:r>
            <a:r>
              <a:rPr lang="en-US" sz="1800" b="1" dirty="0">
                <a:solidFill>
                  <a:srgbClr val="FFFFFF"/>
                </a:solidFill>
              </a:rPr>
              <a:t> DGEMC </a:t>
            </a:r>
            <a:r>
              <a:rPr lang="en-US" sz="1800" b="1" dirty="0" err="1">
                <a:solidFill>
                  <a:srgbClr val="FFFFFF"/>
                </a:solidFill>
              </a:rPr>
              <a:t>valorise</a:t>
            </a:r>
            <a:r>
              <a:rPr lang="en-US" sz="1800" b="1" dirty="0">
                <a:solidFill>
                  <a:srgbClr val="FFFFFF"/>
                </a:solidFill>
              </a:rPr>
              <a:t> les dossiers </a:t>
            </a:r>
            <a:r>
              <a:rPr lang="en-US" sz="1800" b="1" dirty="0" err="1">
                <a:solidFill>
                  <a:srgbClr val="FFFFFF"/>
                </a:solidFill>
              </a:rPr>
              <a:t>parcoursup</a:t>
            </a:r>
            <a:r>
              <a:rPr lang="en-US" sz="1800" b="1" dirty="0">
                <a:solidFill>
                  <a:srgbClr val="FFFFFF"/>
                </a:solidFill>
              </a:rPr>
              <a:t> : </a:t>
            </a:r>
            <a:endParaRPr lang="en-US" sz="1800" dirty="0">
              <a:solidFill>
                <a:srgbClr val="FFFFFF"/>
              </a:solidFill>
            </a:endParaRPr>
          </a:p>
          <a:p>
            <a:pPr marL="285750" indent="-285750">
              <a:buFont typeface="Arial" panose="020B0604020202020204" pitchFamily="34" charset="0"/>
              <a:buChar char="•"/>
            </a:pPr>
            <a:r>
              <a:rPr lang="en-US" sz="1800" dirty="0">
                <a:solidFill>
                  <a:srgbClr val="FFFFFF"/>
                </a:solidFill>
              </a:rPr>
              <a:t> les </a:t>
            </a:r>
            <a:r>
              <a:rPr lang="en-US" sz="1800" dirty="0" err="1">
                <a:solidFill>
                  <a:srgbClr val="FFFFFF"/>
                </a:solidFill>
              </a:rPr>
              <a:t>universités</a:t>
            </a:r>
            <a:r>
              <a:rPr lang="en-US" sz="1800" dirty="0">
                <a:solidFill>
                  <a:srgbClr val="FFFFFF"/>
                </a:solidFill>
              </a:rPr>
              <a:t> de droit </a:t>
            </a:r>
            <a:r>
              <a:rPr lang="en-US" sz="1800" dirty="0" err="1">
                <a:solidFill>
                  <a:srgbClr val="FFFFFF"/>
                </a:solidFill>
              </a:rPr>
              <a:t>sont</a:t>
            </a:r>
            <a:r>
              <a:rPr lang="en-US" sz="1800" dirty="0">
                <a:solidFill>
                  <a:srgbClr val="FFFFFF"/>
                </a:solidFill>
              </a:rPr>
              <a:t> </a:t>
            </a:r>
            <a:r>
              <a:rPr lang="en-US" sz="1800" dirty="0" err="1">
                <a:solidFill>
                  <a:srgbClr val="FFFFFF"/>
                </a:solidFill>
              </a:rPr>
              <a:t>attentives</a:t>
            </a:r>
            <a:r>
              <a:rPr lang="en-US" sz="1800" dirty="0">
                <a:solidFill>
                  <a:srgbClr val="FFFFFF"/>
                </a:solidFill>
              </a:rPr>
              <a:t> au </a:t>
            </a:r>
            <a:r>
              <a:rPr lang="en-US" sz="1800" dirty="0" err="1">
                <a:solidFill>
                  <a:srgbClr val="FFFFFF"/>
                </a:solidFill>
              </a:rPr>
              <a:t>choix</a:t>
            </a:r>
            <a:r>
              <a:rPr lang="en-US" sz="1800" dirty="0">
                <a:solidFill>
                  <a:srgbClr val="FFFFFF"/>
                </a:solidFill>
              </a:rPr>
              <a:t> de </a:t>
            </a:r>
            <a:r>
              <a:rPr lang="en-US" sz="1800" dirty="0" err="1">
                <a:solidFill>
                  <a:srgbClr val="FFFFFF"/>
                </a:solidFill>
              </a:rPr>
              <a:t>cette</a:t>
            </a:r>
            <a:r>
              <a:rPr lang="en-US" sz="1800" dirty="0">
                <a:solidFill>
                  <a:srgbClr val="FFFFFF"/>
                </a:solidFill>
              </a:rPr>
              <a:t> option.</a:t>
            </a:r>
          </a:p>
          <a:p>
            <a:pPr marL="285750" indent="-285750">
              <a:buFont typeface="Arial" panose="020B0604020202020204" pitchFamily="34" charset="0"/>
              <a:buChar char="•"/>
            </a:pPr>
            <a:r>
              <a:rPr lang="en-US" sz="1800" dirty="0" err="1">
                <a:solidFill>
                  <a:srgbClr val="FFFFFF"/>
                </a:solidFill>
              </a:rPr>
              <a:t>elle</a:t>
            </a:r>
            <a:r>
              <a:rPr lang="en-US" sz="1800" dirty="0">
                <a:solidFill>
                  <a:srgbClr val="FFFFFF"/>
                </a:solidFill>
              </a:rPr>
              <a:t> </a:t>
            </a:r>
            <a:r>
              <a:rPr lang="en-US" sz="1800" dirty="0" err="1">
                <a:solidFill>
                  <a:srgbClr val="FFFFFF"/>
                </a:solidFill>
              </a:rPr>
              <a:t>étoffe</a:t>
            </a:r>
            <a:r>
              <a:rPr lang="en-US" sz="1800" dirty="0">
                <a:solidFill>
                  <a:srgbClr val="FFFFFF"/>
                </a:solidFill>
              </a:rPr>
              <a:t> les dossiers </a:t>
            </a:r>
            <a:r>
              <a:rPr lang="en-US" sz="1800" dirty="0" err="1">
                <a:solidFill>
                  <a:srgbClr val="FFFFFF"/>
                </a:solidFill>
              </a:rPr>
              <a:t>en</a:t>
            </a:r>
            <a:r>
              <a:rPr lang="en-US" sz="1800" dirty="0">
                <a:solidFill>
                  <a:srgbClr val="FFFFFF"/>
                </a:solidFill>
              </a:rPr>
              <a:t> </a:t>
            </a:r>
            <a:r>
              <a:rPr lang="en-US" sz="1800" dirty="0" err="1">
                <a:solidFill>
                  <a:srgbClr val="FFFFFF"/>
                </a:solidFill>
              </a:rPr>
              <a:t>vue</a:t>
            </a:r>
            <a:r>
              <a:rPr lang="en-US" sz="1800" dirty="0">
                <a:solidFill>
                  <a:srgbClr val="FFFFFF"/>
                </a:solidFill>
              </a:rPr>
              <a:t> de bien </a:t>
            </a:r>
            <a:r>
              <a:rPr lang="en-US" sz="1800" dirty="0" err="1">
                <a:solidFill>
                  <a:srgbClr val="FFFFFF"/>
                </a:solidFill>
              </a:rPr>
              <a:t>d’autres</a:t>
            </a:r>
            <a:r>
              <a:rPr lang="en-US" sz="1800" dirty="0">
                <a:solidFill>
                  <a:srgbClr val="FFFFFF"/>
                </a:solidFill>
              </a:rPr>
              <a:t> cursus. </a:t>
            </a:r>
          </a:p>
          <a:p>
            <a:r>
              <a:rPr lang="en-US" sz="1800" b="1" dirty="0" err="1">
                <a:solidFill>
                  <a:srgbClr val="FFFFFF"/>
                </a:solidFill>
              </a:rPr>
              <a:t>L’option</a:t>
            </a:r>
            <a:r>
              <a:rPr lang="en-US" sz="1800" b="1" dirty="0">
                <a:solidFill>
                  <a:srgbClr val="FFFFFF"/>
                </a:solidFill>
              </a:rPr>
              <a:t> </a:t>
            </a:r>
            <a:r>
              <a:rPr lang="en-US" sz="1800" b="1" dirty="0" err="1">
                <a:solidFill>
                  <a:srgbClr val="FFFFFF"/>
                </a:solidFill>
              </a:rPr>
              <a:t>permet</a:t>
            </a:r>
            <a:r>
              <a:rPr lang="en-US" sz="1800" b="1" dirty="0">
                <a:solidFill>
                  <a:srgbClr val="FFFFFF"/>
                </a:solidFill>
              </a:rPr>
              <a:t> de </a:t>
            </a:r>
            <a:r>
              <a:rPr lang="en-US" sz="1800" b="1" dirty="0" err="1">
                <a:solidFill>
                  <a:srgbClr val="FFFFFF"/>
                </a:solidFill>
              </a:rPr>
              <a:t>découvrir</a:t>
            </a:r>
            <a:r>
              <a:rPr lang="en-US" sz="1800" b="1" dirty="0">
                <a:solidFill>
                  <a:srgbClr val="FFFFFF"/>
                </a:solidFill>
              </a:rPr>
              <a:t> les professions et les </a:t>
            </a:r>
            <a:r>
              <a:rPr lang="en-US" sz="1800" b="1" dirty="0" err="1">
                <a:solidFill>
                  <a:srgbClr val="FFFFFF"/>
                </a:solidFill>
              </a:rPr>
              <a:t>lieux</a:t>
            </a:r>
            <a:r>
              <a:rPr lang="en-US" sz="1800" b="1" dirty="0">
                <a:solidFill>
                  <a:srgbClr val="FFFFFF"/>
                </a:solidFill>
              </a:rPr>
              <a:t> du droit </a:t>
            </a:r>
            <a:r>
              <a:rPr lang="en-US" sz="1800" dirty="0">
                <a:solidFill>
                  <a:srgbClr val="FFFFFF"/>
                </a:solidFill>
              </a:rPr>
              <a:t>: intervention </a:t>
            </a:r>
            <a:r>
              <a:rPr lang="en-US" sz="1800" dirty="0" err="1">
                <a:solidFill>
                  <a:srgbClr val="FFFFFF"/>
                </a:solidFill>
              </a:rPr>
              <a:t>d’avocats</a:t>
            </a:r>
            <a:r>
              <a:rPr lang="en-US" sz="1800" dirty="0">
                <a:solidFill>
                  <a:srgbClr val="FFFFFF"/>
                </a:solidFill>
              </a:rPr>
              <a:t>, </a:t>
            </a:r>
            <a:r>
              <a:rPr lang="en-US" sz="1800" dirty="0" err="1">
                <a:solidFill>
                  <a:srgbClr val="FFFFFF"/>
                </a:solidFill>
              </a:rPr>
              <a:t>découverte</a:t>
            </a:r>
            <a:r>
              <a:rPr lang="en-US" sz="1800" dirty="0">
                <a:solidFill>
                  <a:srgbClr val="FFFFFF"/>
                </a:solidFill>
              </a:rPr>
              <a:t> des </a:t>
            </a:r>
            <a:r>
              <a:rPr lang="en-US" sz="1800" dirty="0" err="1">
                <a:solidFill>
                  <a:srgbClr val="FFFFFF"/>
                </a:solidFill>
              </a:rPr>
              <a:t>tribunaux</a:t>
            </a:r>
            <a:r>
              <a:rPr lang="en-US" sz="1800" dirty="0">
                <a:solidFill>
                  <a:srgbClr val="FFFFFF"/>
                </a:solidFill>
              </a:rPr>
              <a:t>, </a:t>
            </a:r>
            <a:r>
              <a:rPr lang="en-US" sz="1800" dirty="0" err="1">
                <a:solidFill>
                  <a:srgbClr val="FFFFFF"/>
                </a:solidFill>
              </a:rPr>
              <a:t>conférences</a:t>
            </a:r>
            <a:r>
              <a:rPr lang="en-US" sz="1800" dirty="0">
                <a:solidFill>
                  <a:srgbClr val="FFFFFF"/>
                </a:solidFill>
              </a:rPr>
              <a:t> métiers, immersion </a:t>
            </a:r>
            <a:r>
              <a:rPr lang="en-US" sz="1800" dirty="0" err="1">
                <a:solidFill>
                  <a:srgbClr val="FFFFFF"/>
                </a:solidFill>
              </a:rPr>
              <a:t>à</a:t>
            </a:r>
            <a:r>
              <a:rPr lang="en-US" sz="1800" dirty="0">
                <a:solidFill>
                  <a:srgbClr val="FFFFFF"/>
                </a:solidFill>
              </a:rPr>
              <a:t> </a:t>
            </a:r>
            <a:r>
              <a:rPr lang="en-US" sz="1800" dirty="0" err="1">
                <a:solidFill>
                  <a:srgbClr val="FFFFFF"/>
                </a:solidFill>
              </a:rPr>
              <a:t>l’université</a:t>
            </a:r>
            <a:r>
              <a:rPr lang="en-US" sz="1800" dirty="0">
                <a:solidFill>
                  <a:srgbClr val="FFFFFF"/>
                </a:solidFill>
              </a:rPr>
              <a:t>. </a:t>
            </a:r>
          </a:p>
        </p:txBody>
      </p:sp>
    </p:spTree>
    <p:extLst>
      <p:ext uri="{BB962C8B-B14F-4D97-AF65-F5344CB8AC3E}">
        <p14:creationId xmlns:p14="http://schemas.microsoft.com/office/powerpoint/2010/main" val="1331753380"/>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2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9F2190B6-9D70-EC4B-BB9F-761143C3D9C6}"/>
              </a:ext>
            </a:extLst>
          </p:cNvPr>
          <p:cNvSpPr>
            <a:spLocks noGrp="1"/>
          </p:cNvSpPr>
          <p:nvPr>
            <p:ph type="title"/>
          </p:nvPr>
        </p:nvSpPr>
        <p:spPr>
          <a:xfrm>
            <a:off x="524256" y="4767072"/>
            <a:ext cx="6594189" cy="1625210"/>
          </a:xfrm>
        </p:spPr>
        <p:txBody>
          <a:bodyPr>
            <a:normAutofit/>
          </a:bodyPr>
          <a:lstStyle/>
          <a:p>
            <a:pPr algn="r"/>
            <a:r>
              <a:rPr lang="fr-FR" sz="3700" b="1">
                <a:solidFill>
                  <a:srgbClr val="FFFFFF"/>
                </a:solidFill>
              </a:rPr>
              <a:t>Consolider sa culture générale en vue de la poursuite d’études</a:t>
            </a:r>
            <a:br>
              <a:rPr lang="fr-FR" sz="3700">
                <a:solidFill>
                  <a:srgbClr val="FFFFFF"/>
                </a:solidFill>
              </a:rPr>
            </a:br>
            <a:endParaRPr lang="fr-FR" sz="3700">
              <a:solidFill>
                <a:srgbClr val="FFFFFF"/>
              </a:solidFill>
            </a:endParaRPr>
          </a:p>
        </p:txBody>
      </p:sp>
      <p:pic>
        <p:nvPicPr>
          <p:cNvPr id="5" name="Image 4" descr="Une image contenant extérieur, bâtiment, groupe, rue&#10;&#10;Description générée automatiquement">
            <a:extLst>
              <a:ext uri="{FF2B5EF4-FFF2-40B4-BE49-F238E27FC236}">
                <a16:creationId xmlns:a16="http://schemas.microsoft.com/office/drawing/2014/main" id="{39DF54DF-C407-604C-B4EB-6C76BB4C66FB}"/>
              </a:ext>
            </a:extLst>
          </p:cNvPr>
          <p:cNvPicPr>
            <a:picLocks noChangeAspect="1"/>
          </p:cNvPicPr>
          <p:nvPr/>
        </p:nvPicPr>
        <p:blipFill rotWithShape="1">
          <a:blip r:embed="rId2"/>
          <a:srcRect t="4371" r="1" b="8451"/>
          <a:stretch/>
        </p:blipFill>
        <p:spPr>
          <a:xfrm>
            <a:off x="327547" y="321733"/>
            <a:ext cx="7058306" cy="4107392"/>
          </a:xfrm>
          <a:prstGeom prst="rect">
            <a:avLst/>
          </a:prstGeom>
        </p:spPr>
      </p:pic>
      <p:sp>
        <p:nvSpPr>
          <p:cNvPr id="17" name="Rectangle 1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0DF07C95-7D76-6B48-AAC9-B0C612F80295}"/>
              </a:ext>
            </a:extLst>
          </p:cNvPr>
          <p:cNvSpPr>
            <a:spLocks noGrp="1"/>
          </p:cNvSpPr>
          <p:nvPr>
            <p:ph idx="1"/>
          </p:nvPr>
        </p:nvSpPr>
        <p:spPr>
          <a:xfrm>
            <a:off x="8029319" y="917725"/>
            <a:ext cx="3424739" cy="4852362"/>
          </a:xfrm>
        </p:spPr>
        <p:txBody>
          <a:bodyPr anchor="ctr">
            <a:normAutofit/>
          </a:bodyPr>
          <a:lstStyle/>
          <a:p>
            <a:pPr marL="0" indent="0">
              <a:buNone/>
            </a:pPr>
            <a:r>
              <a:rPr lang="fr-FR" sz="2000" dirty="0">
                <a:solidFill>
                  <a:srgbClr val="FFFFFF"/>
                </a:solidFill>
              </a:rPr>
              <a:t>Conformément aux attendus de </a:t>
            </a:r>
            <a:r>
              <a:rPr lang="fr-FR" sz="2000" dirty="0" err="1">
                <a:solidFill>
                  <a:srgbClr val="FFFFFF"/>
                </a:solidFill>
              </a:rPr>
              <a:t>parcoursup</a:t>
            </a:r>
            <a:r>
              <a:rPr lang="fr-FR" sz="2000" dirty="0">
                <a:solidFill>
                  <a:srgbClr val="FFFFFF"/>
                </a:solidFill>
              </a:rPr>
              <a:t>, les élèves développeront :</a:t>
            </a:r>
          </a:p>
          <a:p>
            <a:r>
              <a:rPr lang="fr-FR" sz="2000" dirty="0">
                <a:solidFill>
                  <a:srgbClr val="FFFFFF"/>
                </a:solidFill>
              </a:rPr>
              <a:t> leurs capacités d’analyse et de synthèse ;</a:t>
            </a:r>
          </a:p>
          <a:p>
            <a:r>
              <a:rPr lang="fr-FR" sz="2000" dirty="0">
                <a:solidFill>
                  <a:srgbClr val="FFFFFF"/>
                </a:solidFill>
              </a:rPr>
              <a:t> leurs compétences d’argumentation ;</a:t>
            </a:r>
          </a:p>
          <a:p>
            <a:r>
              <a:rPr lang="fr-FR" sz="2000" dirty="0">
                <a:solidFill>
                  <a:srgbClr val="FFFFFF"/>
                </a:solidFill>
              </a:rPr>
              <a:t> leur maîtrise de l’expression écrite ;</a:t>
            </a:r>
          </a:p>
          <a:p>
            <a:r>
              <a:rPr lang="fr-FR" sz="2000" dirty="0">
                <a:solidFill>
                  <a:srgbClr val="FFFFFF"/>
                </a:solidFill>
              </a:rPr>
              <a:t> leur aisance à l’oral dont ils auront le bénéfice dès l’épreuve du grand oral.</a:t>
            </a:r>
          </a:p>
          <a:p>
            <a:endParaRPr lang="fr-FR" sz="2000" dirty="0">
              <a:solidFill>
                <a:srgbClr val="FFFFFF"/>
              </a:solidFill>
            </a:endParaRPr>
          </a:p>
        </p:txBody>
      </p:sp>
    </p:spTree>
    <p:extLst>
      <p:ext uri="{BB962C8B-B14F-4D97-AF65-F5344CB8AC3E}">
        <p14:creationId xmlns:p14="http://schemas.microsoft.com/office/powerpoint/2010/main" val="4014070633"/>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77000"/>
          </a:schemeClr>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intérieur, pièce, table, chaise&#10;&#10;Description générée automatiquement">
            <a:extLst>
              <a:ext uri="{FF2B5EF4-FFF2-40B4-BE49-F238E27FC236}">
                <a16:creationId xmlns:a16="http://schemas.microsoft.com/office/drawing/2014/main" id="{7110F3AF-C8A0-AA4E-8BA0-10D23100A43E}"/>
              </a:ext>
            </a:extLst>
          </p:cNvPr>
          <p:cNvPicPr>
            <a:picLocks noGrp="1" noChangeAspect="1"/>
          </p:cNvPicPr>
          <p:nvPr>
            <p:ph idx="1"/>
          </p:nvPr>
        </p:nvPicPr>
        <p:blipFill rotWithShape="1">
          <a:blip r:embed="rId2">
            <a:alphaModFix amt="35000"/>
          </a:blip>
          <a:srcRect t="10649" b="4124"/>
          <a:stretch/>
        </p:blipFill>
        <p:spPr>
          <a:xfrm>
            <a:off x="20" y="10"/>
            <a:ext cx="12191980" cy="6857990"/>
          </a:xfrm>
          <a:prstGeom prst="rect">
            <a:avLst/>
          </a:prstGeom>
          <a:solidFill>
            <a:schemeClr val="bg1">
              <a:lumMod val="75000"/>
              <a:lumOff val="25000"/>
              <a:alpha val="66000"/>
            </a:schemeClr>
          </a:solidFill>
        </p:spPr>
      </p:pic>
      <p:sp>
        <p:nvSpPr>
          <p:cNvPr id="6" name="Rectangle 5">
            <a:extLst>
              <a:ext uri="{FF2B5EF4-FFF2-40B4-BE49-F238E27FC236}">
                <a16:creationId xmlns:a16="http://schemas.microsoft.com/office/drawing/2014/main" id="{BF974328-A611-9843-95A7-4904C441BB56}"/>
              </a:ext>
            </a:extLst>
          </p:cNvPr>
          <p:cNvSpPr/>
          <p:nvPr/>
        </p:nvSpPr>
        <p:spPr>
          <a:xfrm>
            <a:off x="838200" y="365125"/>
            <a:ext cx="10515600" cy="1325563"/>
          </a:xfrm>
          <a:prstGeom prst="rect">
            <a:avLst/>
          </a:prstGeom>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p>
            <a:pPr algn="ctr" defTabSz="914400">
              <a:lnSpc>
                <a:spcPct val="90000"/>
              </a:lnSpc>
              <a:spcBef>
                <a:spcPct val="0"/>
              </a:spcBef>
              <a:spcAft>
                <a:spcPts val="600"/>
              </a:spcAft>
            </a:pPr>
            <a:r>
              <a:rPr lang="en-US" sz="4400" b="1" dirty="0">
                <a:solidFill>
                  <a:schemeClr val="accent4"/>
                </a:solidFill>
                <a:ea typeface="+mj-ea"/>
                <a:cs typeface="+mj-cs"/>
              </a:rPr>
              <a:t>Le cadre de </a:t>
            </a:r>
            <a:r>
              <a:rPr lang="en-US" sz="4400" b="1" dirty="0" err="1">
                <a:solidFill>
                  <a:schemeClr val="accent4"/>
                </a:solidFill>
                <a:ea typeface="+mj-ea"/>
                <a:cs typeface="+mj-cs"/>
              </a:rPr>
              <a:t>l’option</a:t>
            </a:r>
            <a:r>
              <a:rPr lang="en-US" sz="4400" b="1" dirty="0">
                <a:solidFill>
                  <a:schemeClr val="accent4"/>
                </a:solidFill>
                <a:ea typeface="+mj-ea"/>
                <a:cs typeface="+mj-cs"/>
              </a:rPr>
              <a:t> DGEMC</a:t>
            </a:r>
            <a:endParaRPr lang="en-US" sz="4400" dirty="0">
              <a:solidFill>
                <a:schemeClr val="accent4"/>
              </a:solidFill>
              <a:ea typeface="+mj-ea"/>
              <a:cs typeface="+mj-cs"/>
            </a:endParaRPr>
          </a:p>
        </p:txBody>
      </p:sp>
      <p:sp>
        <p:nvSpPr>
          <p:cNvPr id="7" name="Rectangle 6">
            <a:extLst>
              <a:ext uri="{FF2B5EF4-FFF2-40B4-BE49-F238E27FC236}">
                <a16:creationId xmlns:a16="http://schemas.microsoft.com/office/drawing/2014/main" id="{75A917CF-4B1B-7142-905C-A7273209D592}"/>
              </a:ext>
            </a:extLst>
          </p:cNvPr>
          <p:cNvSpPr/>
          <p:nvPr/>
        </p:nvSpPr>
        <p:spPr>
          <a:xfrm>
            <a:off x="838200" y="2387599"/>
            <a:ext cx="10515600" cy="2370668"/>
          </a:xfrm>
          <a:prstGeom prst="rect">
            <a:avLst/>
          </a:prstGeom>
          <a:solidFill>
            <a:schemeClr val="bg1">
              <a:lumMod val="75000"/>
              <a:lumOff val="25000"/>
              <a:alpha val="74000"/>
            </a:schemeClr>
          </a:solidFill>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2800" dirty="0">
                <a:solidFill>
                  <a:srgbClr val="FFFFFF"/>
                </a:solidFill>
              </a:rPr>
              <a:t>3 </a:t>
            </a:r>
            <a:r>
              <a:rPr lang="en-US" sz="2800" dirty="0" err="1">
                <a:solidFill>
                  <a:srgbClr val="FFFFFF"/>
                </a:solidFill>
              </a:rPr>
              <a:t>heures</a:t>
            </a:r>
            <a:r>
              <a:rPr lang="en-US" sz="2800" dirty="0">
                <a:solidFill>
                  <a:srgbClr val="FFFFFF"/>
                </a:solidFill>
              </a:rPr>
              <a:t> par </a:t>
            </a:r>
            <a:r>
              <a:rPr lang="en-US" sz="2800" dirty="0" err="1">
                <a:solidFill>
                  <a:srgbClr val="FFFFFF"/>
                </a:solidFill>
              </a:rPr>
              <a:t>semaine</a:t>
            </a:r>
            <a:endParaRPr lang="en-US" sz="2800" dirty="0">
              <a:solidFill>
                <a:srgbClr val="FFFFFF"/>
              </a:solidFill>
            </a:endParaRPr>
          </a:p>
          <a:p>
            <a:pPr indent="-228600" defTabSz="914400">
              <a:lnSpc>
                <a:spcPct val="90000"/>
              </a:lnSpc>
              <a:spcAft>
                <a:spcPts val="600"/>
              </a:spcAft>
              <a:buFont typeface="Arial" panose="020B0604020202020204" pitchFamily="34" charset="0"/>
              <a:buChar char="•"/>
            </a:pPr>
            <a:r>
              <a:rPr lang="en-US" sz="2800" dirty="0">
                <a:solidFill>
                  <a:srgbClr val="FFFFFF"/>
                </a:solidFill>
              </a:rPr>
              <a:t>Un </a:t>
            </a:r>
            <a:r>
              <a:rPr lang="en-US" sz="2800" dirty="0" err="1">
                <a:solidFill>
                  <a:srgbClr val="FFFFFF"/>
                </a:solidFill>
              </a:rPr>
              <a:t>programme</a:t>
            </a:r>
            <a:r>
              <a:rPr lang="en-US" sz="2800" dirty="0">
                <a:solidFill>
                  <a:srgbClr val="FFFFFF"/>
                </a:solidFill>
              </a:rPr>
              <a:t> </a:t>
            </a:r>
            <a:r>
              <a:rPr lang="en-US" sz="2800" dirty="0" err="1">
                <a:solidFill>
                  <a:srgbClr val="FFFFFF"/>
                </a:solidFill>
              </a:rPr>
              <a:t>étendu</a:t>
            </a:r>
            <a:r>
              <a:rPr lang="en-US" sz="2800" dirty="0">
                <a:solidFill>
                  <a:srgbClr val="FFFFFF"/>
                </a:solidFill>
              </a:rPr>
              <a:t> et </a:t>
            </a:r>
            <a:r>
              <a:rPr lang="en-US" sz="2800" dirty="0" err="1">
                <a:solidFill>
                  <a:srgbClr val="FFFFFF"/>
                </a:solidFill>
              </a:rPr>
              <a:t>ambitieux</a:t>
            </a:r>
            <a:r>
              <a:rPr lang="en-US" sz="2800" dirty="0">
                <a:solidFill>
                  <a:srgbClr val="FFFFFF"/>
                </a:solidFill>
              </a:rPr>
              <a:t> : </a:t>
            </a:r>
            <a:r>
              <a:rPr lang="en-US" sz="2800" dirty="0">
                <a:solidFill>
                  <a:schemeClr val="accent2"/>
                </a:solidFill>
                <a:hlinkClick r:id="rId3">
                  <a:extLst>
                    <a:ext uri="{A12FA001-AC4F-418D-AE19-62706E023703}">
                      <ahyp:hlinkClr xmlns:ahyp="http://schemas.microsoft.com/office/drawing/2018/hyperlinkcolor" val="tx"/>
                    </a:ext>
                  </a:extLst>
                </a:hlinkClick>
              </a:rPr>
              <a:t>lien vers le programme</a:t>
            </a:r>
            <a:endParaRPr lang="en-US" sz="2800" dirty="0">
              <a:solidFill>
                <a:schemeClr val="accent2"/>
              </a:solidFill>
            </a:endParaRPr>
          </a:p>
          <a:p>
            <a:pPr indent="-228600" defTabSz="914400">
              <a:lnSpc>
                <a:spcPct val="90000"/>
              </a:lnSpc>
              <a:spcAft>
                <a:spcPts val="600"/>
              </a:spcAft>
              <a:buFont typeface="Arial" panose="020B0604020202020204" pitchFamily="34" charset="0"/>
              <a:buChar char="•"/>
            </a:pPr>
            <a:r>
              <a:rPr lang="en-US" sz="2800" dirty="0">
                <a:solidFill>
                  <a:srgbClr val="FFFFFF"/>
                </a:solidFill>
              </a:rPr>
              <a:t>Une </a:t>
            </a:r>
            <a:r>
              <a:rPr lang="en-US" sz="2800" dirty="0" err="1">
                <a:solidFill>
                  <a:srgbClr val="FFFFFF"/>
                </a:solidFill>
              </a:rPr>
              <a:t>évaluation</a:t>
            </a:r>
            <a:r>
              <a:rPr lang="en-US" sz="2800" dirty="0">
                <a:solidFill>
                  <a:srgbClr val="FFFFFF"/>
                </a:solidFill>
              </a:rPr>
              <a:t> </a:t>
            </a:r>
            <a:r>
              <a:rPr lang="en-US" sz="2800" dirty="0" err="1">
                <a:solidFill>
                  <a:srgbClr val="FFFFFF"/>
                </a:solidFill>
              </a:rPr>
              <a:t>bienveillante</a:t>
            </a:r>
            <a:r>
              <a:rPr lang="en-US" sz="2800" dirty="0">
                <a:solidFill>
                  <a:srgbClr val="FFFFFF"/>
                </a:solidFill>
              </a:rPr>
              <a:t> </a:t>
            </a:r>
            <a:r>
              <a:rPr lang="en-US" sz="2800" dirty="0" err="1">
                <a:solidFill>
                  <a:srgbClr val="FFFFFF"/>
                </a:solidFill>
              </a:rPr>
              <a:t>en</a:t>
            </a:r>
            <a:r>
              <a:rPr lang="en-US" sz="2800" dirty="0">
                <a:solidFill>
                  <a:srgbClr val="FFFFFF"/>
                </a:solidFill>
              </a:rPr>
              <a:t> </a:t>
            </a:r>
            <a:r>
              <a:rPr lang="en-US" sz="2800" dirty="0" err="1">
                <a:solidFill>
                  <a:srgbClr val="FFFFFF"/>
                </a:solidFill>
              </a:rPr>
              <a:t>contrôle</a:t>
            </a:r>
            <a:r>
              <a:rPr lang="en-US" sz="2800" dirty="0">
                <a:solidFill>
                  <a:srgbClr val="FFFFFF"/>
                </a:solidFill>
              </a:rPr>
              <a:t> </a:t>
            </a:r>
            <a:r>
              <a:rPr lang="en-US" sz="2800" dirty="0" err="1">
                <a:solidFill>
                  <a:srgbClr val="FFFFFF"/>
                </a:solidFill>
              </a:rPr>
              <a:t>continu</a:t>
            </a:r>
            <a:r>
              <a:rPr lang="en-US" sz="2800" dirty="0">
                <a:solidFill>
                  <a:srgbClr val="FFFFFF"/>
                </a:solidFill>
              </a:rPr>
              <a:t> sans la pression d’un </a:t>
            </a:r>
            <a:r>
              <a:rPr lang="en-US" sz="2800" dirty="0" err="1">
                <a:solidFill>
                  <a:srgbClr val="FFFFFF"/>
                </a:solidFill>
              </a:rPr>
              <a:t>examen</a:t>
            </a:r>
            <a:r>
              <a:rPr lang="en-US" sz="2800" dirty="0">
                <a:solidFill>
                  <a:srgbClr val="FFFFFF"/>
                </a:solidFill>
              </a:rPr>
              <a:t>. </a:t>
            </a:r>
          </a:p>
          <a:p>
            <a:pPr indent="-228600" defTabSz="914400">
              <a:lnSpc>
                <a:spcPct val="90000"/>
              </a:lnSpc>
              <a:spcAft>
                <a:spcPts val="600"/>
              </a:spcAft>
              <a:buFont typeface="Arial" panose="020B0604020202020204" pitchFamily="34" charset="0"/>
              <a:buChar char="•"/>
            </a:pPr>
            <a:r>
              <a:rPr lang="en-US" sz="2800" dirty="0">
                <a:solidFill>
                  <a:srgbClr val="FFFFFF"/>
                </a:solidFill>
              </a:rPr>
              <a:t>Un blog pour se </a:t>
            </a:r>
            <a:r>
              <a:rPr lang="en-US" sz="2800" dirty="0" err="1">
                <a:solidFill>
                  <a:srgbClr val="FFFFFF"/>
                </a:solidFill>
              </a:rPr>
              <a:t>familiariser</a:t>
            </a:r>
            <a:r>
              <a:rPr lang="en-US" sz="2800" dirty="0">
                <a:solidFill>
                  <a:srgbClr val="FFFFFF"/>
                </a:solidFill>
              </a:rPr>
              <a:t> avec </a:t>
            </a:r>
            <a:r>
              <a:rPr lang="en-US" sz="2800" dirty="0" err="1">
                <a:solidFill>
                  <a:srgbClr val="FFFFFF"/>
                </a:solidFill>
              </a:rPr>
              <a:t>l’esprit</a:t>
            </a:r>
            <a:r>
              <a:rPr lang="en-US" sz="2800" dirty="0">
                <a:solidFill>
                  <a:srgbClr val="FFFFFF"/>
                </a:solidFill>
              </a:rPr>
              <a:t> DGEMC</a:t>
            </a:r>
            <a:r>
              <a:rPr lang="en-US" sz="2800" i="1" dirty="0">
                <a:solidFill>
                  <a:srgbClr val="FFFFFF"/>
                </a:solidFill>
              </a:rPr>
              <a:t> : </a:t>
            </a:r>
            <a:r>
              <a:rPr lang="en-US" sz="2800" dirty="0">
                <a:solidFill>
                  <a:schemeClr val="accent2"/>
                </a:solidFill>
                <a:hlinkClick r:id="rId4">
                  <a:extLst>
                    <a:ext uri="{A12FA001-AC4F-418D-AE19-62706E023703}">
                      <ahyp:hlinkClr xmlns:ahyp="http://schemas.microsoft.com/office/drawing/2018/hyperlinkcolor" val="tx"/>
                    </a:ext>
                  </a:extLst>
                </a:hlinkClick>
              </a:rPr>
              <a:t>lien vers </a:t>
            </a:r>
            <a:r>
              <a:rPr lang="en-US" sz="2800" i="1" dirty="0">
                <a:solidFill>
                  <a:schemeClr val="accent2"/>
                </a:solidFill>
                <a:hlinkClick r:id="rId4">
                  <a:extLst>
                    <a:ext uri="{A12FA001-AC4F-418D-AE19-62706E023703}">
                      <ahyp:hlinkClr xmlns:ahyp="http://schemas.microsoft.com/office/drawing/2018/hyperlinkcolor" val="tx"/>
                    </a:ext>
                  </a:extLst>
                </a:hlinkClick>
              </a:rPr>
              <a:t>l’ En-Droit</a:t>
            </a:r>
            <a:endParaRPr lang="en-US" sz="2800" dirty="0">
              <a:solidFill>
                <a:schemeClr val="accent2"/>
              </a:solidFill>
            </a:endParaRPr>
          </a:p>
          <a:p>
            <a:pPr indent="-228600" defTabSz="914400">
              <a:lnSpc>
                <a:spcPct val="90000"/>
              </a:lnSpc>
              <a:spcAft>
                <a:spcPts val="600"/>
              </a:spcAft>
              <a:buFont typeface="Arial" panose="020B0604020202020204" pitchFamily="34" charset="0"/>
              <a:buChar char="•"/>
            </a:pPr>
            <a:endParaRPr lang="en-US" dirty="0">
              <a:solidFill>
                <a:srgbClr val="FFFFFF"/>
              </a:solidFill>
            </a:endParaRPr>
          </a:p>
        </p:txBody>
      </p:sp>
    </p:spTree>
    <p:extLst>
      <p:ext uri="{BB962C8B-B14F-4D97-AF65-F5344CB8AC3E}">
        <p14:creationId xmlns:p14="http://schemas.microsoft.com/office/powerpoint/2010/main" val="3225973407"/>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Espace réservé du contenu 4" descr="Une image contenant intérieur, table, marteau, assis&#10;&#10;Description générée automatiquement">
            <a:extLst>
              <a:ext uri="{FF2B5EF4-FFF2-40B4-BE49-F238E27FC236}">
                <a16:creationId xmlns:a16="http://schemas.microsoft.com/office/drawing/2014/main" id="{70B4E838-AB59-7B45-BB38-9D8C3881CBEA}"/>
              </a:ext>
            </a:extLst>
          </p:cNvPr>
          <p:cNvPicPr>
            <a:picLocks noGrp="1" noChangeAspect="1"/>
          </p:cNvPicPr>
          <p:nvPr>
            <p:ph idx="1"/>
          </p:nvPr>
        </p:nvPicPr>
        <p:blipFill rotWithShape="1">
          <a:blip r:embed="rId2"/>
          <a:srcRect t="6490" b="21625"/>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4FCBCD8-FBA3-A940-B523-BB7B066C0A5D}"/>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4000" b="1" dirty="0">
                <a:solidFill>
                  <a:schemeClr val="accent4"/>
                </a:solidFill>
              </a:rPr>
              <a:t>DGEMC, Droit </a:t>
            </a:r>
            <a:r>
              <a:rPr lang="en-US" sz="4000" b="1" dirty="0" err="1">
                <a:solidFill>
                  <a:schemeClr val="accent4"/>
                </a:solidFill>
              </a:rPr>
              <a:t>devant</a:t>
            </a:r>
            <a:r>
              <a:rPr lang="en-US" sz="4000" b="1" dirty="0">
                <a:solidFill>
                  <a:schemeClr val="accent4"/>
                </a:solidFill>
              </a:rPr>
              <a:t> !</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9143762"/>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otalTime>1451</TotalTime>
  <Words>482</Words>
  <Application>Microsoft Macintosh PowerPoint</Application>
  <PresentationFormat>Grand écran</PresentationFormat>
  <Paragraphs>34</Paragraphs>
  <Slides>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Arial</vt:lpstr>
      <vt:lpstr>Calibri</vt:lpstr>
      <vt:lpstr>Calibri Light</vt:lpstr>
      <vt:lpstr>Thème Office</vt:lpstr>
      <vt:lpstr>DROIT ET GRANDS ENJEUX DU MONDE CONTEMPORAIN (DGEMC) Une option désormais ouverte à TOUS les élèves de terminale </vt:lpstr>
      <vt:lpstr>Présentation PowerPoint</vt:lpstr>
      <vt:lpstr>Les objectifs de cette option en terminale </vt:lpstr>
      <vt:lpstr>Comprendre les enjeux du monde contemporain par le prisme du droit </vt:lpstr>
      <vt:lpstr>Se faire une juste représentation du droit et de ses métiers </vt:lpstr>
      <vt:lpstr>Consolider sa culture générale en vue de la poursuite d’études </vt:lpstr>
      <vt:lpstr>Présentation PowerPoint</vt:lpstr>
      <vt:lpstr>DGEMC, Droit devant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DROIT ET GRANDS ENJEUX DU MONDE CONTEMPORAIN (DGEMC) Une option désormais ouverte à TOUS les élèves de terminale </dc:title>
  <dc:creator>Thierry Novarese</dc:creator>
  <cp:lastModifiedBy>Valérie marchand</cp:lastModifiedBy>
  <cp:revision>7</cp:revision>
  <dcterms:created xsi:type="dcterms:W3CDTF">2020-01-22T20:26:49Z</dcterms:created>
  <dcterms:modified xsi:type="dcterms:W3CDTF">2020-01-26T09:41:06Z</dcterms:modified>
</cp:coreProperties>
</file>