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4"/>
  </p:normalViewPr>
  <p:slideViewPr>
    <p:cSldViewPr>
      <p:cViewPr varScale="1">
        <p:scale>
          <a:sx n="90" d="100"/>
          <a:sy n="90" d="100"/>
        </p:scale>
        <p:origin x="17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988-3E94-4CA9-B5CB-6DBE0061C7A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460B-F7D4-4DBF-8B4C-935E547F3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26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988-3E94-4CA9-B5CB-6DBE0061C7A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460B-F7D4-4DBF-8B4C-935E547F3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06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988-3E94-4CA9-B5CB-6DBE0061C7A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460B-F7D4-4DBF-8B4C-935E547F3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70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988-3E94-4CA9-B5CB-6DBE0061C7A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460B-F7D4-4DBF-8B4C-935E547F3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80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988-3E94-4CA9-B5CB-6DBE0061C7A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460B-F7D4-4DBF-8B4C-935E547F3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33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988-3E94-4CA9-B5CB-6DBE0061C7A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460B-F7D4-4DBF-8B4C-935E547F3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2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988-3E94-4CA9-B5CB-6DBE0061C7A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460B-F7D4-4DBF-8B4C-935E547F3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30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988-3E94-4CA9-B5CB-6DBE0061C7A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460B-F7D4-4DBF-8B4C-935E547F3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14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988-3E94-4CA9-B5CB-6DBE0061C7A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460B-F7D4-4DBF-8B4C-935E547F3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6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988-3E94-4CA9-B5CB-6DBE0061C7A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460B-F7D4-4DBF-8B4C-935E547F3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43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988-3E94-4CA9-B5CB-6DBE0061C7A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460B-F7D4-4DBF-8B4C-935E547F3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99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DE988-3E94-4CA9-B5CB-6DBE0061C7A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9460B-F7D4-4DBF-8B4C-935E547F3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93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3408" y="332656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fr-FR" sz="4900" dirty="0"/>
              <a:t>SES – Classe de première </a:t>
            </a:r>
            <a:br>
              <a:rPr lang="fr-FR" sz="4900" dirty="0"/>
            </a:br>
            <a:r>
              <a:rPr lang="fr-FR" sz="4900" dirty="0"/>
              <a:t>Enseignement de spécialité 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589240"/>
          </a:xfrm>
        </p:spPr>
        <p:txBody>
          <a:bodyPr>
            <a:normAutofit fontScale="25000" lnSpcReduction="20000"/>
          </a:bodyPr>
          <a:lstStyle/>
          <a:p>
            <a:endParaRPr lang="fr-FR" sz="800" dirty="0"/>
          </a:p>
          <a:p>
            <a:r>
              <a:rPr lang="fr-FR" sz="14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objectifs, les principes </a:t>
            </a:r>
          </a:p>
          <a:p>
            <a:pPr algn="just"/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Poursuivre l’</a:t>
            </a:r>
            <a:r>
              <a:rPr lang="fr-FR" sz="9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enseignement commun suivi en seconde </a:t>
            </a: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dans une </a:t>
            </a:r>
            <a:r>
              <a:rPr lang="fr-FR" sz="9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logique d’approfondissement et de diversification</a:t>
            </a: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des thèmes abordés.</a:t>
            </a:r>
          </a:p>
          <a:p>
            <a:pPr algn="just"/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fr-FR" sz="9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Logique d'approfondissement et de complexification </a:t>
            </a: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progressive de l’enseignement</a:t>
            </a:r>
            <a:r>
              <a:rPr lang="fr-FR" sz="9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entre la classe de première et celle de terminale</a:t>
            </a: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fr-FR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just"/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1500" indent="-571500" algn="just">
              <a:buFont typeface="Courier New" panose="02070309020205020404" pitchFamily="49" charset="0"/>
              <a:buChar char="o"/>
            </a:pP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participer à la </a:t>
            </a:r>
            <a:r>
              <a:rPr lang="fr-FR" sz="9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formation intellectuelle </a:t>
            </a: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 élèves en renforçant leur acquisition des </a:t>
            </a:r>
            <a:r>
              <a:rPr lang="fr-FR" sz="9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concepts, méthodes et problématiques essentiels de la science économique, de la sociologie et de la science politique </a:t>
            </a: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marL="571500" indent="-571500" algn="just">
              <a:buFont typeface="Courier New" panose="02070309020205020404" pitchFamily="49" charset="0"/>
              <a:buChar char="o"/>
            </a:pP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préparer les élèves à la poursuite d’études </a:t>
            </a:r>
            <a:r>
              <a:rPr lang="fr-FR" sz="9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post-baccalauréat</a:t>
            </a: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leur permettre de faire des </a:t>
            </a:r>
            <a:r>
              <a:rPr lang="fr-FR" sz="9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choix éclairés d’orientation </a:t>
            </a: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dans l'enseignement supérieur. </a:t>
            </a:r>
          </a:p>
          <a:p>
            <a:pPr marL="571500" indent="-571500" algn="just">
              <a:buFont typeface="Courier New" panose="02070309020205020404" pitchFamily="49" charset="0"/>
              <a:buChar char="o"/>
            </a:pP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contribuer à la </a:t>
            </a:r>
            <a:r>
              <a:rPr lang="fr-FR" sz="9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formation civique </a:t>
            </a: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 élèves grâce à la maîtrise de connaissances qui favorisent la participation au débat public sur les </a:t>
            </a:r>
            <a:r>
              <a:rPr lang="fr-FR" sz="9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grands enjeux économiques, sociaux et politiques</a:t>
            </a:r>
            <a:r>
              <a:rPr lang="fr-F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des sociétés contemporaines.</a:t>
            </a:r>
          </a:p>
          <a:p>
            <a:pPr algn="just"/>
            <a:endParaRPr lang="fr-FR" sz="7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878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fr-FR" dirty="0"/>
              <a:t>SES – Classe de première</a:t>
            </a:r>
            <a:br>
              <a:rPr lang="fr-FR" dirty="0"/>
            </a:br>
            <a:r>
              <a:rPr lang="fr-FR" dirty="0"/>
              <a:t>Enseignement de spécialité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328592"/>
          </a:xfrm>
        </p:spPr>
        <p:txBody>
          <a:bodyPr>
            <a:normAutofit fontScale="32500" lnSpcReduction="20000"/>
          </a:bodyPr>
          <a:lstStyle/>
          <a:p>
            <a:endParaRPr lang="fr-FR" sz="800" dirty="0"/>
          </a:p>
          <a:p>
            <a:r>
              <a:rPr lang="fr-FR" sz="7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grands axes de contenus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6500" u="sng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Science économique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 : Comment un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marché concurrentiel 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fonctionne-t-il ? -  Comment les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marchés imparfaitement concurrentiels 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fonctionnent-ils ? - Quelles sont les principales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défaillances du marché 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? - Comment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les agents économiques se financent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-ils ? - Qu’est-ce que la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monnaie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 et comment est-elle créée ? </a:t>
            </a:r>
            <a:endParaRPr lang="fr-FR" sz="6500" dirty="0">
              <a:solidFill>
                <a:schemeClr val="tx1">
                  <a:lumMod val="75000"/>
                  <a:lumOff val="25000"/>
                </a:schemeClr>
              </a:solidFill>
              <a:ea typeface="Calibri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6500" u="sng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Sociologie et science politique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 : Comment la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socialisation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 contribue-t-elle à expliquer les différences de comportement des individus ? - Comment se construisent et évoluent les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liens sociaux 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? - Quels sont les processus sociaux qui contribuent à la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déviance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 ? - Comment se forme et s’exprime l’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opinion publique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 ? –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Voter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 : une affaire individuelle ou collective ? </a:t>
            </a:r>
            <a:endParaRPr lang="fr-FR" sz="6500" dirty="0">
              <a:solidFill>
                <a:schemeClr val="tx1">
                  <a:lumMod val="75000"/>
                  <a:lumOff val="25000"/>
                </a:schemeClr>
              </a:solidFill>
              <a:ea typeface="Calibri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6500" u="sng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Regards croisés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 : Comment l’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assurance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 et la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protection sociale 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contribuent-elles à la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gestion des risques 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dans les sociétés développées ? - Comment les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entreprises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           sont-elles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organisées 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et </a:t>
            </a:r>
            <a:r>
              <a:rPr lang="fr-FR" sz="65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gouvernées </a:t>
            </a: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? </a:t>
            </a: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fr-FR" sz="6500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imes New Roman"/>
              </a:rPr>
              <a:t>l’utilisation     des     données     quantitatives et des  représentations graphiques</a:t>
            </a:r>
          </a:p>
          <a:p>
            <a:pPr algn="just"/>
            <a:endParaRPr lang="fr-FR" sz="5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6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6808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fr-FR" dirty="0"/>
              <a:t>SES – Classe de première</a:t>
            </a:r>
            <a:br>
              <a:rPr lang="fr-FR" dirty="0"/>
            </a:br>
            <a:r>
              <a:rPr lang="fr-FR" dirty="0"/>
              <a:t>Enseignement de spécialité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24936" cy="5328592"/>
          </a:xfrm>
        </p:spPr>
        <p:txBody>
          <a:bodyPr>
            <a:normAutofit/>
          </a:bodyPr>
          <a:lstStyle/>
          <a:p>
            <a:endParaRPr lang="fr-FR" sz="800" dirty="0"/>
          </a:p>
          <a:p>
            <a:r>
              <a:rPr lang="fr-FR" sz="4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Exemple… pour donner envie</a:t>
            </a:r>
          </a:p>
          <a:p>
            <a:pPr algn="just"/>
            <a:r>
              <a:rPr lang="fr-FR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Regards croisés</a:t>
            </a:r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Comment l’assurance et la protection sociale contribuent-elles à la gestion des risques dans les sociétés développées ? </a:t>
            </a:r>
          </a:p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Image 3" descr="C:\Users\DCHAMB~1\AppData\Local\Temp\nuage-de-mot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9" t="16224" r="24831" b="13807"/>
          <a:stretch/>
        </p:blipFill>
        <p:spPr bwMode="auto">
          <a:xfrm>
            <a:off x="0" y="3356992"/>
            <a:ext cx="9144000" cy="33843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848366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174</Words>
  <Application>Microsoft Macintosh PowerPoint</Application>
  <PresentationFormat>Affichage à l'écran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Thème Office</vt:lpstr>
      <vt:lpstr>SES – Classe de première  Enseignement de spécialité  </vt:lpstr>
      <vt:lpstr>SES – Classe de première Enseignement de spécialité</vt:lpstr>
      <vt:lpstr>SES – Classe de première Enseignement de spécialité</vt:lpstr>
    </vt:vector>
  </TitlesOfParts>
  <Company>DSI-Rectorat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 – Classe de seconde</dc:title>
  <dc:creator>Dominique Chamblay</dc:creator>
  <cp:lastModifiedBy>Valérie marchand</cp:lastModifiedBy>
  <cp:revision>13</cp:revision>
  <dcterms:created xsi:type="dcterms:W3CDTF">2019-01-07T07:33:17Z</dcterms:created>
  <dcterms:modified xsi:type="dcterms:W3CDTF">2019-01-15T03:38:45Z</dcterms:modified>
</cp:coreProperties>
</file>