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1" r:id="rId2"/>
    <p:sldId id="260" r:id="rId3"/>
    <p:sldId id="262"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DDDDD"/>
    <a:srgbClr val="FF6600"/>
    <a:srgbClr val="FF3300"/>
    <a:srgbClr val="FF9966"/>
    <a:srgbClr val="FFFF00"/>
    <a:srgbClr val="FFCCFF"/>
    <a:srgbClr val="CC99FF"/>
    <a:srgbClr val="CC66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4"/>
  </p:normalViewPr>
  <p:slideViewPr>
    <p:cSldViewPr>
      <p:cViewPr varScale="1">
        <p:scale>
          <a:sx n="90" d="100"/>
          <a:sy n="90" d="100"/>
        </p:scale>
        <p:origin x="174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260298-C014-4636-BE0D-C0B7D6DF24CB}" type="datetimeFigureOut">
              <a:rPr lang="fr-FR" smtClean="0"/>
              <a:t>15/01/2019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32CFFA-B880-46B5-BCB5-4D88325B110A}" type="slidenum">
              <a:rPr lang="fr-FR" smtClean="0"/>
              <a:t>‹N°›</a:t>
            </a:fld>
            <a:endParaRPr lang="fr-FR"/>
          </a:p>
        </p:txBody>
      </p:sp>
    </p:spTree>
    <p:extLst>
      <p:ext uri="{BB962C8B-B14F-4D97-AF65-F5344CB8AC3E}">
        <p14:creationId xmlns:p14="http://schemas.microsoft.com/office/powerpoint/2010/main" val="2414688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932CFFA-B880-46B5-BCB5-4D88325B110A}" type="slidenum">
              <a:rPr lang="fr-FR" smtClean="0"/>
              <a:t>2</a:t>
            </a:fld>
            <a:endParaRPr lang="fr-FR"/>
          </a:p>
        </p:txBody>
      </p:sp>
    </p:spTree>
    <p:extLst>
      <p:ext uri="{BB962C8B-B14F-4D97-AF65-F5344CB8AC3E}">
        <p14:creationId xmlns:p14="http://schemas.microsoft.com/office/powerpoint/2010/main" val="3870661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E21F2FE-F56E-4EDF-AC25-3E96F237AF5D}" type="slidenum">
              <a:rPr lang="fr-FR" smtClean="0"/>
              <a:t>3</a:t>
            </a:fld>
            <a:endParaRPr lang="fr-FR"/>
          </a:p>
        </p:txBody>
      </p:sp>
    </p:spTree>
    <p:extLst>
      <p:ext uri="{BB962C8B-B14F-4D97-AF65-F5344CB8AC3E}">
        <p14:creationId xmlns:p14="http://schemas.microsoft.com/office/powerpoint/2010/main" val="2923723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932CFFA-B880-46B5-BCB5-4D88325B110A}" type="slidenum">
              <a:rPr lang="fr-FR" smtClean="0"/>
              <a:t>4</a:t>
            </a:fld>
            <a:endParaRPr lang="fr-FR"/>
          </a:p>
        </p:txBody>
      </p:sp>
    </p:spTree>
    <p:extLst>
      <p:ext uri="{BB962C8B-B14F-4D97-AF65-F5344CB8AC3E}">
        <p14:creationId xmlns:p14="http://schemas.microsoft.com/office/powerpoint/2010/main" val="1190212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9F710D0-C202-46ED-BD7B-69DFA2E8BC81}"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BBDBE-18E5-40FC-816E-2B18B81D6A2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9F710D0-C202-46ED-BD7B-69DFA2E8BC81}"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BBDBE-18E5-40FC-816E-2B18B81D6A2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9F710D0-C202-46ED-BD7B-69DFA2E8BC81}"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BBDBE-18E5-40FC-816E-2B18B81D6A2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9F710D0-C202-46ED-BD7B-69DFA2E8BC81}"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BBDBE-18E5-40FC-816E-2B18B81D6A2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9F710D0-C202-46ED-BD7B-69DFA2E8BC81}"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BBDBE-18E5-40FC-816E-2B18B81D6A2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9F710D0-C202-46ED-BD7B-69DFA2E8BC81}" type="datetimeFigureOut">
              <a:rPr lang="fr-FR" smtClean="0"/>
              <a:t>15/01/2019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68BBDBE-18E5-40FC-816E-2B18B81D6A2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9F710D0-C202-46ED-BD7B-69DFA2E8BC81}" type="datetimeFigureOut">
              <a:rPr lang="fr-FR" smtClean="0"/>
              <a:t>15/01/2019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68BBDBE-18E5-40FC-816E-2B18B81D6A2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59F710D0-C202-46ED-BD7B-69DFA2E8BC81}" type="datetimeFigureOut">
              <a:rPr lang="fr-FR" smtClean="0"/>
              <a:t>15/01/2019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68BBDBE-18E5-40FC-816E-2B18B81D6A2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F710D0-C202-46ED-BD7B-69DFA2E8BC81}" type="datetimeFigureOut">
              <a:rPr lang="fr-FR" smtClean="0"/>
              <a:t>15/01/2019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68BBDBE-18E5-40FC-816E-2B18B81D6A2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9F710D0-C202-46ED-BD7B-69DFA2E8BC81}" type="datetimeFigureOut">
              <a:rPr lang="fr-FR" smtClean="0"/>
              <a:t>15/01/2019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68BBDBE-18E5-40FC-816E-2B18B81D6A2D}"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fld id="{59F710D0-C202-46ED-BD7B-69DFA2E8BC81}" type="datetimeFigureOut">
              <a:rPr lang="fr-FR" smtClean="0"/>
              <a:t>15/01/2019</a:t>
            </a:fld>
            <a:endParaRPr lang="fr-FR"/>
          </a:p>
        </p:txBody>
      </p:sp>
      <p:sp>
        <p:nvSpPr>
          <p:cNvPr id="9" name="Slide Number Placeholder 8"/>
          <p:cNvSpPr>
            <a:spLocks noGrp="1"/>
          </p:cNvSpPr>
          <p:nvPr>
            <p:ph type="sldNum" sz="quarter" idx="11"/>
          </p:nvPr>
        </p:nvSpPr>
        <p:spPr/>
        <p:txBody>
          <a:bodyPr/>
          <a:lstStyle/>
          <a:p>
            <a:fld id="{A68BBDBE-18E5-40FC-816E-2B18B81D6A2D}"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68BBDBE-18E5-40FC-816E-2B18B81D6A2D}"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9F710D0-C202-46ED-BD7B-69DFA2E8BC81}" type="datetimeFigureOut">
              <a:rPr lang="fr-FR" smtClean="0"/>
              <a:t>15/01/2019</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4800" dirty="0">
                <a:solidFill>
                  <a:srgbClr val="4D4D4D"/>
                </a:solidFill>
              </a:rPr>
              <a:t>Enseignement de spécialité Sciences et techniques sanitaires et sociales</a:t>
            </a:r>
          </a:p>
        </p:txBody>
      </p:sp>
      <p:sp>
        <p:nvSpPr>
          <p:cNvPr id="3" name="Sous-titre 2"/>
          <p:cNvSpPr>
            <a:spLocks noGrp="1"/>
          </p:cNvSpPr>
          <p:nvPr>
            <p:ph type="subTitle" idx="1"/>
          </p:nvPr>
        </p:nvSpPr>
        <p:spPr/>
        <p:txBody>
          <a:bodyPr>
            <a:normAutofit/>
          </a:bodyPr>
          <a:lstStyle/>
          <a:p>
            <a:r>
              <a:rPr lang="fr-FR" sz="2800" dirty="0">
                <a:solidFill>
                  <a:srgbClr val="FF3300"/>
                </a:solidFill>
              </a:rPr>
              <a:t>Série ST2S</a:t>
            </a:r>
          </a:p>
        </p:txBody>
      </p:sp>
    </p:spTree>
    <p:extLst>
      <p:ext uri="{BB962C8B-B14F-4D97-AF65-F5344CB8AC3E}">
        <p14:creationId xmlns:p14="http://schemas.microsoft.com/office/powerpoint/2010/main" val="170715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a:t>Principes, objectifs</a:t>
            </a:r>
          </a:p>
        </p:txBody>
      </p:sp>
      <p:sp>
        <p:nvSpPr>
          <p:cNvPr id="5" name="Espace réservé du texte 4"/>
          <p:cNvSpPr>
            <a:spLocks noGrp="1"/>
          </p:cNvSpPr>
          <p:nvPr>
            <p:ph type="body" idx="1"/>
          </p:nvPr>
        </p:nvSpPr>
        <p:spPr>
          <a:xfrm>
            <a:off x="395536" y="1484784"/>
            <a:ext cx="3332988" cy="680525"/>
          </a:xfrm>
          <a:solidFill>
            <a:srgbClr val="FF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chorCtr="0"/>
          <a:lstStyle/>
          <a:p>
            <a:r>
              <a:rPr lang="fr-FR" sz="2000" dirty="0">
                <a:solidFill>
                  <a:schemeClr val="bg1"/>
                </a:solidFill>
              </a:rPr>
              <a:t>Questions de santé, questions  sociales…</a:t>
            </a:r>
          </a:p>
        </p:txBody>
      </p:sp>
      <p:sp>
        <p:nvSpPr>
          <p:cNvPr id="3" name="Espace réservé du contenu 2"/>
          <p:cNvSpPr>
            <a:spLocks noGrp="1"/>
          </p:cNvSpPr>
          <p:nvPr>
            <p:ph sz="half" idx="2"/>
          </p:nvPr>
        </p:nvSpPr>
        <p:spPr>
          <a:xfrm>
            <a:off x="179512" y="2348880"/>
            <a:ext cx="3960440" cy="2562193"/>
          </a:xfrm>
        </p:spPr>
        <p:txBody>
          <a:bodyPr>
            <a:noAutofit/>
          </a:bodyPr>
          <a:lstStyle/>
          <a:p>
            <a:pPr>
              <a:spcAft>
                <a:spcPts val="600"/>
              </a:spcAft>
            </a:pPr>
            <a:r>
              <a:rPr lang="fr-FR" sz="1800" dirty="0">
                <a:effectLst/>
              </a:rPr>
              <a:t>Construction </a:t>
            </a:r>
            <a:r>
              <a:rPr lang="fr-FR" sz="1800" b="1" dirty="0">
                <a:effectLst/>
              </a:rPr>
              <a:t>d’un socle de culture en santé social</a:t>
            </a:r>
          </a:p>
          <a:p>
            <a:pPr lvl="1">
              <a:spcAft>
                <a:spcPts val="600"/>
              </a:spcAft>
            </a:pPr>
            <a:r>
              <a:rPr lang="fr-FR" sz="1600" i="0" dirty="0"/>
              <a:t>Analyse </a:t>
            </a:r>
            <a:r>
              <a:rPr lang="fr-FR" sz="1600" dirty="0"/>
              <a:t>de </a:t>
            </a:r>
            <a:r>
              <a:rPr lang="fr-FR" sz="1600" b="1" i="0" dirty="0"/>
              <a:t>situations d’actualité sanitaire ou sociale </a:t>
            </a:r>
            <a:r>
              <a:rPr lang="fr-FR" sz="1600" i="0" dirty="0"/>
              <a:t>et compréhension de leurs enjeux</a:t>
            </a:r>
          </a:p>
          <a:p>
            <a:pPr lvl="1">
              <a:spcAft>
                <a:spcPts val="600"/>
              </a:spcAft>
            </a:pPr>
            <a:r>
              <a:rPr lang="fr-FR" sz="1600" dirty="0"/>
              <a:t>Mise en œuvre de la </a:t>
            </a:r>
            <a:r>
              <a:rPr lang="fr-FR" sz="1600" b="1" dirty="0"/>
              <a:t>d</a:t>
            </a:r>
            <a:r>
              <a:rPr lang="fr-FR" sz="1600" b="1" i="0" dirty="0"/>
              <a:t>émarche technologique </a:t>
            </a:r>
            <a:r>
              <a:rPr lang="fr-FR" sz="1600" i="0" dirty="0"/>
              <a:t>pour l’exploration de ces questions de santé et sociales </a:t>
            </a:r>
          </a:p>
          <a:p>
            <a:pPr lvl="1">
              <a:spcAft>
                <a:spcPts val="600"/>
              </a:spcAft>
            </a:pPr>
            <a:r>
              <a:rPr lang="fr-FR" sz="1600" i="0" dirty="0"/>
              <a:t>Approche</a:t>
            </a:r>
            <a:r>
              <a:rPr lang="fr-FR" sz="1600" b="1" i="0" dirty="0"/>
              <a:t> systémique </a:t>
            </a:r>
            <a:r>
              <a:rPr lang="fr-FR" sz="1600" i="0" dirty="0"/>
              <a:t>sur les deux années: </a:t>
            </a:r>
            <a:r>
              <a:rPr lang="fr-FR" altLang="fr-FR" sz="1600" dirty="0"/>
              <a:t>des </a:t>
            </a:r>
            <a:r>
              <a:rPr lang="fr-FR" altLang="fr-FR" sz="1600" b="1" dirty="0"/>
              <a:t>besoins sociaux ou en santé</a:t>
            </a:r>
            <a:r>
              <a:rPr lang="fr-FR" altLang="fr-FR" sz="1600" dirty="0"/>
              <a:t> à l’élaboration des </a:t>
            </a:r>
            <a:r>
              <a:rPr lang="fr-FR" altLang="fr-FR" sz="1600" b="1" dirty="0"/>
              <a:t>politiques sociales et de santé publique </a:t>
            </a:r>
            <a:r>
              <a:rPr lang="fr-FR" altLang="fr-FR" sz="1600" dirty="0"/>
              <a:t>conduisant à la mise en place de </a:t>
            </a:r>
            <a:r>
              <a:rPr lang="fr-FR" altLang="fr-FR" sz="1600" b="1" dirty="0"/>
              <a:t>réponses au travers de dispositifs et d’institutions</a:t>
            </a:r>
            <a:r>
              <a:rPr lang="fr-FR" altLang="fr-FR" sz="1600" dirty="0"/>
              <a:t>. </a:t>
            </a:r>
            <a:endParaRPr lang="fr-FR" sz="1600" i="0" dirty="0"/>
          </a:p>
        </p:txBody>
      </p:sp>
      <p:sp>
        <p:nvSpPr>
          <p:cNvPr id="6" name="Espace réservé du texte 5"/>
          <p:cNvSpPr>
            <a:spLocks noGrp="1"/>
          </p:cNvSpPr>
          <p:nvPr>
            <p:ph type="body" sz="quarter" idx="3"/>
          </p:nvPr>
        </p:nvSpPr>
        <p:spPr>
          <a:xfrm>
            <a:off x="4427984" y="1484784"/>
            <a:ext cx="3566671" cy="680525"/>
          </a:xfrm>
          <a:solidFill>
            <a:srgbClr val="FF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chorCtr="0"/>
          <a:lstStyle/>
          <a:p>
            <a:r>
              <a:rPr lang="fr-FR" sz="2000" dirty="0">
                <a:solidFill>
                  <a:schemeClr val="bg1"/>
                </a:solidFill>
              </a:rPr>
              <a:t>…pour aller vers les poursuites d’études supérieures</a:t>
            </a:r>
          </a:p>
        </p:txBody>
      </p:sp>
      <p:sp>
        <p:nvSpPr>
          <p:cNvPr id="7" name="Espace réservé du contenu 6"/>
          <p:cNvSpPr>
            <a:spLocks noGrp="1"/>
          </p:cNvSpPr>
          <p:nvPr>
            <p:ph sz="quarter" idx="4"/>
          </p:nvPr>
        </p:nvSpPr>
        <p:spPr>
          <a:xfrm>
            <a:off x="4355976" y="2276872"/>
            <a:ext cx="3726218" cy="2562193"/>
          </a:xfrm>
        </p:spPr>
        <p:txBody>
          <a:bodyPr>
            <a:noAutofit/>
          </a:bodyPr>
          <a:lstStyle/>
          <a:p>
            <a:pPr>
              <a:spcAft>
                <a:spcPts val="600"/>
              </a:spcAft>
            </a:pPr>
            <a:r>
              <a:rPr lang="fr-FR" sz="1600" dirty="0"/>
              <a:t>Démarche pédagogique visant le développement des </a:t>
            </a:r>
            <a:r>
              <a:rPr lang="fr-FR" sz="1600" b="1" dirty="0"/>
              <a:t>compétences transversales </a:t>
            </a:r>
            <a:r>
              <a:rPr lang="fr-FR" sz="1600" dirty="0"/>
              <a:t>attendues dans l’enseignement supérieur :</a:t>
            </a:r>
          </a:p>
          <a:p>
            <a:pPr lvl="1">
              <a:spcAft>
                <a:spcPts val="600"/>
              </a:spcAft>
            </a:pPr>
            <a:r>
              <a:rPr lang="fr-FR" sz="1600" i="0" dirty="0" err="1"/>
              <a:t>littératie</a:t>
            </a:r>
            <a:r>
              <a:rPr lang="fr-FR" sz="1600" i="0" dirty="0"/>
              <a:t> et </a:t>
            </a:r>
            <a:r>
              <a:rPr lang="fr-FR" sz="1600" i="0" dirty="0" err="1"/>
              <a:t>numératie</a:t>
            </a:r>
            <a:r>
              <a:rPr lang="fr-FR" sz="1600" i="0" dirty="0"/>
              <a:t>,</a:t>
            </a:r>
          </a:p>
          <a:p>
            <a:pPr lvl="1">
              <a:spcAft>
                <a:spcPts val="600"/>
              </a:spcAft>
            </a:pPr>
            <a:r>
              <a:rPr lang="fr-FR" sz="1600" i="0" dirty="0"/>
              <a:t>écoute, </a:t>
            </a:r>
          </a:p>
          <a:p>
            <a:pPr lvl="1">
              <a:spcAft>
                <a:spcPts val="600"/>
              </a:spcAft>
            </a:pPr>
            <a:r>
              <a:rPr lang="fr-FR" sz="1600" i="0" dirty="0"/>
              <a:t>travail en équipe, </a:t>
            </a:r>
          </a:p>
          <a:p>
            <a:pPr lvl="1">
              <a:spcAft>
                <a:spcPts val="600"/>
              </a:spcAft>
            </a:pPr>
            <a:r>
              <a:rPr lang="fr-FR" sz="1600" i="0" dirty="0"/>
              <a:t>autonomie, </a:t>
            </a:r>
          </a:p>
          <a:p>
            <a:pPr lvl="1">
              <a:spcAft>
                <a:spcPts val="600"/>
              </a:spcAft>
            </a:pPr>
            <a:r>
              <a:rPr lang="fr-FR" sz="1600" i="0" dirty="0"/>
              <a:t>esprit critique, </a:t>
            </a:r>
          </a:p>
          <a:p>
            <a:pPr lvl="1">
              <a:spcAft>
                <a:spcPts val="600"/>
              </a:spcAft>
            </a:pPr>
            <a:r>
              <a:rPr lang="fr-FR" sz="1600" i="0" dirty="0"/>
              <a:t>capacité à rendre compte d’une démarche, </a:t>
            </a:r>
          </a:p>
          <a:p>
            <a:pPr lvl="1">
              <a:spcAft>
                <a:spcPts val="600"/>
              </a:spcAft>
            </a:pPr>
            <a:r>
              <a:rPr lang="fr-FR" sz="1600" i="0" dirty="0"/>
              <a:t>mobilisation du numérique en appui à l’analyse d’une question de santé ou sociale. </a:t>
            </a:r>
          </a:p>
        </p:txBody>
      </p:sp>
    </p:spTree>
    <p:extLst>
      <p:ext uri="{BB962C8B-B14F-4D97-AF65-F5344CB8AC3E}">
        <p14:creationId xmlns:p14="http://schemas.microsoft.com/office/powerpoint/2010/main" val="164056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79512" y="1396797"/>
            <a:ext cx="8124600" cy="4536504"/>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6600"/>
              </a:solidFill>
            </a:endParaRPr>
          </a:p>
        </p:txBody>
      </p:sp>
      <p:sp>
        <p:nvSpPr>
          <p:cNvPr id="2" name="Titre 1"/>
          <p:cNvSpPr>
            <a:spLocks noGrp="1"/>
          </p:cNvSpPr>
          <p:nvPr>
            <p:ph type="title"/>
          </p:nvPr>
        </p:nvSpPr>
        <p:spPr/>
        <p:txBody>
          <a:bodyPr/>
          <a:lstStyle/>
          <a:p>
            <a:r>
              <a:rPr lang="fr-FR" dirty="0"/>
              <a:t>Les grands axes de contenus</a:t>
            </a:r>
          </a:p>
        </p:txBody>
      </p:sp>
      <p:sp>
        <p:nvSpPr>
          <p:cNvPr id="3" name="Espace réservé du contenu 2"/>
          <p:cNvSpPr>
            <a:spLocks noGrp="1"/>
          </p:cNvSpPr>
          <p:nvPr>
            <p:ph idx="1"/>
          </p:nvPr>
        </p:nvSpPr>
        <p:spPr>
          <a:xfrm>
            <a:off x="248765" y="1412776"/>
            <a:ext cx="7620000" cy="4800600"/>
          </a:xfrm>
        </p:spPr>
        <p:txBody>
          <a:bodyPr>
            <a:normAutofit/>
          </a:bodyPr>
          <a:lstStyle/>
          <a:p>
            <a:pPr marL="114300" indent="0">
              <a:buNone/>
            </a:pPr>
            <a:endParaRPr lang="fr-FR" sz="2400" i="1" dirty="0">
              <a:effectLst>
                <a:outerShdw blurRad="38100" dist="38100" dir="2700000" algn="tl">
                  <a:srgbClr val="000000">
                    <a:alpha val="43137"/>
                  </a:srgbClr>
                </a:outerShdw>
              </a:effectLst>
            </a:endParaRPr>
          </a:p>
          <a:p>
            <a:pPr marL="114300" indent="0">
              <a:buNone/>
            </a:pPr>
            <a:endParaRPr lang="fr-FR" sz="2400" i="1" dirty="0">
              <a:effectLst>
                <a:outerShdw blurRad="38100" dist="38100" dir="2700000" algn="tl">
                  <a:srgbClr val="000000">
                    <a:alpha val="43137"/>
                  </a:srgbClr>
                </a:outerShdw>
              </a:effectLst>
            </a:endParaRPr>
          </a:p>
          <a:p>
            <a:pPr marL="114300" indent="0">
              <a:buNone/>
            </a:pPr>
            <a:endParaRPr lang="fr-FR" sz="2400" i="1" dirty="0">
              <a:effectLst>
                <a:outerShdw blurRad="38100" dist="38100" dir="2700000" algn="tl">
                  <a:srgbClr val="000000">
                    <a:alpha val="43137"/>
                  </a:srgbClr>
                </a:outerShdw>
              </a:effectLst>
            </a:endParaRPr>
          </a:p>
        </p:txBody>
      </p:sp>
      <p:grpSp>
        <p:nvGrpSpPr>
          <p:cNvPr id="4" name="Groupe 3"/>
          <p:cNvGrpSpPr/>
          <p:nvPr/>
        </p:nvGrpSpPr>
        <p:grpSpPr>
          <a:xfrm>
            <a:off x="1036717" y="2389374"/>
            <a:ext cx="6832048" cy="3412769"/>
            <a:chOff x="603710" y="2523825"/>
            <a:chExt cx="7055922" cy="3657082"/>
          </a:xfrm>
        </p:grpSpPr>
        <p:sp>
          <p:nvSpPr>
            <p:cNvPr id="6" name="Forme libre 5"/>
            <p:cNvSpPr/>
            <p:nvPr/>
          </p:nvSpPr>
          <p:spPr>
            <a:xfrm>
              <a:off x="603710" y="2523825"/>
              <a:ext cx="3359552" cy="1552753"/>
            </a:xfrm>
            <a:custGeom>
              <a:avLst/>
              <a:gdLst>
                <a:gd name="connsiteX0" fmla="*/ 0 w 3359552"/>
                <a:gd name="connsiteY0" fmla="*/ 0 h 2015731"/>
                <a:gd name="connsiteX1" fmla="*/ 3359552 w 3359552"/>
                <a:gd name="connsiteY1" fmla="*/ 0 h 2015731"/>
                <a:gd name="connsiteX2" fmla="*/ 3359552 w 3359552"/>
                <a:gd name="connsiteY2" fmla="*/ 2015731 h 2015731"/>
                <a:gd name="connsiteX3" fmla="*/ 0 w 3359552"/>
                <a:gd name="connsiteY3" fmla="*/ 2015731 h 2015731"/>
                <a:gd name="connsiteX4" fmla="*/ 0 w 3359552"/>
                <a:gd name="connsiteY4" fmla="*/ 0 h 20157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9552" h="2015731">
                  <a:moveTo>
                    <a:pt x="0" y="0"/>
                  </a:moveTo>
                  <a:lnTo>
                    <a:pt x="3359552" y="0"/>
                  </a:lnTo>
                  <a:lnTo>
                    <a:pt x="3359552" y="2015731"/>
                  </a:lnTo>
                  <a:lnTo>
                    <a:pt x="0" y="2015731"/>
                  </a:lnTo>
                  <a:lnTo>
                    <a:pt x="0" y="0"/>
                  </a:lnTo>
                  <a:close/>
                </a:path>
              </a:pathLst>
            </a:custGeom>
            <a:solidFill>
              <a:srgbClr val="6699F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kern="1200" dirty="0">
                  <a:solidFill>
                    <a:schemeClr val="tx1"/>
                  </a:solidFill>
                </a:rPr>
                <a:t>Santé, bien-être, cohésion sociale</a:t>
              </a:r>
            </a:p>
          </p:txBody>
        </p:sp>
        <p:sp>
          <p:nvSpPr>
            <p:cNvPr id="7" name="Forme libre 6"/>
            <p:cNvSpPr/>
            <p:nvPr/>
          </p:nvSpPr>
          <p:spPr>
            <a:xfrm>
              <a:off x="4300080" y="2523825"/>
              <a:ext cx="3359552" cy="1568335"/>
            </a:xfrm>
            <a:custGeom>
              <a:avLst/>
              <a:gdLst>
                <a:gd name="connsiteX0" fmla="*/ 0 w 3359552"/>
                <a:gd name="connsiteY0" fmla="*/ 0 h 2015731"/>
                <a:gd name="connsiteX1" fmla="*/ 3359552 w 3359552"/>
                <a:gd name="connsiteY1" fmla="*/ 0 h 2015731"/>
                <a:gd name="connsiteX2" fmla="*/ 3359552 w 3359552"/>
                <a:gd name="connsiteY2" fmla="*/ 2015731 h 2015731"/>
                <a:gd name="connsiteX3" fmla="*/ 0 w 3359552"/>
                <a:gd name="connsiteY3" fmla="*/ 2015731 h 2015731"/>
                <a:gd name="connsiteX4" fmla="*/ 0 w 3359552"/>
                <a:gd name="connsiteY4" fmla="*/ 0 h 20157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9552" h="2015731">
                  <a:moveTo>
                    <a:pt x="0" y="0"/>
                  </a:moveTo>
                  <a:lnTo>
                    <a:pt x="3359552" y="0"/>
                  </a:lnTo>
                  <a:lnTo>
                    <a:pt x="3359552" y="2015731"/>
                  </a:lnTo>
                  <a:lnTo>
                    <a:pt x="0" y="2015731"/>
                  </a:lnTo>
                  <a:lnTo>
                    <a:pt x="0" y="0"/>
                  </a:lnTo>
                  <a:close/>
                </a:path>
              </a:pathLst>
            </a:custGeom>
            <a:solidFill>
              <a:srgbClr val="99CCF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kern="1200" dirty="0">
                  <a:solidFill>
                    <a:schemeClr val="tx1"/>
                  </a:solidFill>
                </a:rPr>
                <a:t>Protection sociale</a:t>
              </a:r>
            </a:p>
          </p:txBody>
        </p:sp>
        <p:sp>
          <p:nvSpPr>
            <p:cNvPr id="8" name="Forme libre 7"/>
            <p:cNvSpPr/>
            <p:nvPr/>
          </p:nvSpPr>
          <p:spPr>
            <a:xfrm>
              <a:off x="2592424" y="4412536"/>
              <a:ext cx="3359552" cy="1768371"/>
            </a:xfrm>
            <a:custGeom>
              <a:avLst/>
              <a:gdLst>
                <a:gd name="connsiteX0" fmla="*/ 0 w 3359552"/>
                <a:gd name="connsiteY0" fmla="*/ 0 h 2015731"/>
                <a:gd name="connsiteX1" fmla="*/ 3359552 w 3359552"/>
                <a:gd name="connsiteY1" fmla="*/ 0 h 2015731"/>
                <a:gd name="connsiteX2" fmla="*/ 3359552 w 3359552"/>
                <a:gd name="connsiteY2" fmla="*/ 2015731 h 2015731"/>
                <a:gd name="connsiteX3" fmla="*/ 0 w 3359552"/>
                <a:gd name="connsiteY3" fmla="*/ 2015731 h 2015731"/>
                <a:gd name="connsiteX4" fmla="*/ 0 w 3359552"/>
                <a:gd name="connsiteY4" fmla="*/ 0 h 20157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9552" h="2015731">
                  <a:moveTo>
                    <a:pt x="0" y="0"/>
                  </a:moveTo>
                  <a:lnTo>
                    <a:pt x="3359552" y="0"/>
                  </a:lnTo>
                  <a:lnTo>
                    <a:pt x="3359552" y="2015731"/>
                  </a:lnTo>
                  <a:lnTo>
                    <a:pt x="0" y="2015731"/>
                  </a:lnTo>
                  <a:lnTo>
                    <a:pt x="0" y="0"/>
                  </a:lnTo>
                  <a:close/>
                </a:path>
              </a:pathLst>
            </a:custGeom>
            <a:solidFill>
              <a:srgbClr val="0099C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kern="1200" dirty="0">
                  <a:solidFill>
                    <a:schemeClr val="tx1"/>
                  </a:solidFill>
                </a:rPr>
                <a:t>Modes d’intervention en santé et action sociale</a:t>
              </a:r>
            </a:p>
          </p:txBody>
        </p:sp>
      </p:grpSp>
      <p:sp>
        <p:nvSpPr>
          <p:cNvPr id="5" name="Double flèche horizontale 4"/>
          <p:cNvSpPr/>
          <p:nvPr/>
        </p:nvSpPr>
        <p:spPr>
          <a:xfrm rot="16200000">
            <a:off x="2960947" y="3718682"/>
            <a:ext cx="1080120" cy="468052"/>
          </a:xfrm>
          <a:prstGeom prst="lef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Double flèche horizontale 9"/>
          <p:cNvSpPr/>
          <p:nvPr/>
        </p:nvSpPr>
        <p:spPr>
          <a:xfrm>
            <a:off x="3913967" y="3212976"/>
            <a:ext cx="1080120" cy="468052"/>
          </a:xfrm>
          <a:prstGeom prst="lef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Double flèche horizontale 10"/>
          <p:cNvSpPr/>
          <p:nvPr/>
        </p:nvSpPr>
        <p:spPr>
          <a:xfrm rot="16200000">
            <a:off x="4848034" y="3693337"/>
            <a:ext cx="1080120" cy="468052"/>
          </a:xfrm>
          <a:prstGeom prst="lef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rot="19640851">
            <a:off x="488830" y="4353147"/>
            <a:ext cx="2349109" cy="830997"/>
          </a:xfrm>
          <a:prstGeom prst="rect">
            <a:avLst/>
          </a:prstGeom>
          <a:noFill/>
        </p:spPr>
        <p:txBody>
          <a:bodyPr wrap="square" rtlCol="0">
            <a:spAutoFit/>
          </a:bodyPr>
          <a:lstStyle/>
          <a:p>
            <a:r>
              <a:rPr lang="fr-FR" sz="2400" b="1" dirty="0"/>
              <a:t>Recherche documentaire</a:t>
            </a:r>
          </a:p>
        </p:txBody>
      </p:sp>
      <p:sp>
        <p:nvSpPr>
          <p:cNvPr id="15" name="ZoneTexte 14"/>
          <p:cNvSpPr txBox="1"/>
          <p:nvPr/>
        </p:nvSpPr>
        <p:spPr>
          <a:xfrm rot="19458112">
            <a:off x="6297406" y="4369735"/>
            <a:ext cx="2038919" cy="830997"/>
          </a:xfrm>
          <a:prstGeom prst="rect">
            <a:avLst/>
          </a:prstGeom>
          <a:noFill/>
        </p:spPr>
        <p:txBody>
          <a:bodyPr wrap="square" rtlCol="0">
            <a:spAutoFit/>
          </a:bodyPr>
          <a:lstStyle/>
          <a:p>
            <a:r>
              <a:rPr lang="fr-FR" sz="2400" b="1" dirty="0"/>
              <a:t>Démarche d’étude</a:t>
            </a:r>
          </a:p>
        </p:txBody>
      </p:sp>
      <p:sp>
        <p:nvSpPr>
          <p:cNvPr id="16" name="ZoneTexte 15"/>
          <p:cNvSpPr txBox="1"/>
          <p:nvPr/>
        </p:nvSpPr>
        <p:spPr>
          <a:xfrm>
            <a:off x="235648" y="1583019"/>
            <a:ext cx="8068463" cy="769441"/>
          </a:xfrm>
          <a:prstGeom prst="rect">
            <a:avLst/>
          </a:prstGeom>
          <a:noFill/>
        </p:spPr>
        <p:txBody>
          <a:bodyPr wrap="square" rtlCol="0">
            <a:spAutoFit/>
          </a:bodyPr>
          <a:lstStyle/>
          <a:p>
            <a:pPr algn="ctr"/>
            <a:r>
              <a:rPr lang="fr-FR" sz="2200" b="1" i="1" dirty="0"/>
              <a:t>Comment les études scientifiques en santé-social contribuent-elles à la connaissance d’une population? </a:t>
            </a:r>
          </a:p>
        </p:txBody>
      </p:sp>
    </p:spTree>
    <p:extLst>
      <p:ext uri="{BB962C8B-B14F-4D97-AF65-F5344CB8AC3E}">
        <p14:creationId xmlns:p14="http://schemas.microsoft.com/office/powerpoint/2010/main" val="328274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Santé, bien être, cohésion sociale</a:t>
            </a:r>
          </a:p>
        </p:txBody>
      </p:sp>
      <p:grpSp>
        <p:nvGrpSpPr>
          <p:cNvPr id="4" name="Groupe 3"/>
          <p:cNvGrpSpPr/>
          <p:nvPr/>
        </p:nvGrpSpPr>
        <p:grpSpPr>
          <a:xfrm>
            <a:off x="3289773" y="1556793"/>
            <a:ext cx="5786134" cy="2216786"/>
            <a:chOff x="5573528" y="1807496"/>
            <a:chExt cx="5786134" cy="1972121"/>
          </a:xfrm>
          <a:solidFill>
            <a:srgbClr val="FF6600"/>
          </a:solidFill>
        </p:grpSpPr>
        <p:sp>
          <p:nvSpPr>
            <p:cNvPr id="5" name="Organigramme : Processus 4"/>
            <p:cNvSpPr/>
            <p:nvPr/>
          </p:nvSpPr>
          <p:spPr>
            <a:xfrm>
              <a:off x="5573529" y="1807496"/>
              <a:ext cx="5786133" cy="592931"/>
            </a:xfrm>
            <a:prstGeom prst="flowChartProcess">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Qu’est-ce que la santé ? Qu’est-ce que le bien-être ? Qu’est-ce que la cohésion sociale ? </a:t>
              </a:r>
            </a:p>
          </p:txBody>
        </p:sp>
        <p:sp>
          <p:nvSpPr>
            <p:cNvPr id="6" name="Organigramme : Processus 5"/>
            <p:cNvSpPr/>
            <p:nvPr/>
          </p:nvSpPr>
          <p:spPr>
            <a:xfrm>
              <a:off x="5573528" y="2509711"/>
              <a:ext cx="5760830" cy="592931"/>
            </a:xfrm>
            <a:prstGeom prst="flowChartProcess">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Comment mesurer l’état de santé, de bien-être et la cohésion sociale ? </a:t>
              </a:r>
            </a:p>
          </p:txBody>
        </p:sp>
        <p:sp>
          <p:nvSpPr>
            <p:cNvPr id="7" name="Organigramme : Processus 6"/>
            <p:cNvSpPr/>
            <p:nvPr/>
          </p:nvSpPr>
          <p:spPr>
            <a:xfrm>
              <a:off x="5573529" y="3186686"/>
              <a:ext cx="2783417" cy="592931"/>
            </a:xfrm>
            <a:prstGeom prst="flowChartProcess">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Comment émerge un problème de santé ? </a:t>
              </a:r>
            </a:p>
          </p:txBody>
        </p:sp>
        <p:sp>
          <p:nvSpPr>
            <p:cNvPr id="8" name="Organigramme : Processus 7"/>
            <p:cNvSpPr/>
            <p:nvPr/>
          </p:nvSpPr>
          <p:spPr>
            <a:xfrm>
              <a:off x="8479247" y="3186685"/>
              <a:ext cx="2880415" cy="592931"/>
            </a:xfrm>
            <a:prstGeom prst="flowChartProcess">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Comment émerge un problème social ? </a:t>
              </a:r>
            </a:p>
          </p:txBody>
        </p:sp>
      </p:grpSp>
      <p:sp>
        <p:nvSpPr>
          <p:cNvPr id="10" name="Rectangle à coins arrondis 9"/>
          <p:cNvSpPr/>
          <p:nvPr/>
        </p:nvSpPr>
        <p:spPr>
          <a:xfrm>
            <a:off x="-22595" y="980728"/>
            <a:ext cx="3312368" cy="1945287"/>
          </a:xfrm>
          <a:prstGeom prst="wedgeRoundRectCallout">
            <a:avLst>
              <a:gd name="adj1" fmla="val 59209"/>
              <a:gd name="adj2" fmla="val 11822"/>
              <a:gd name="adj3" fmla="val 16667"/>
            </a:avLst>
          </a:prstGeom>
          <a:solidFill>
            <a:srgbClr val="DDDDDD"/>
          </a:solidFill>
          <a:ln w="34925" cap="flat" cmpd="sng" algn="in">
            <a:solidFill>
              <a:srgbClr val="8C8D86">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dirty="0">
                <a:ln>
                  <a:noFill/>
                </a:ln>
                <a:effectLst/>
                <a:uLnTx/>
                <a:uFillTx/>
                <a:latin typeface="Franklin Gothic Book"/>
                <a:ea typeface="+mn-ea"/>
                <a:cs typeface="+mn-cs"/>
              </a:rPr>
              <a:t>Qu’est-ce que la santé ? Qu’est-ce que le bien-être ? Qu’est-ce que la cohésion sociale ? </a:t>
            </a:r>
            <a:endParaRPr kumimoji="0" lang="fr-FR" sz="1600" b="0" i="0" u="none" strike="noStrike" kern="0" cap="none" spc="0" normalizeH="0" baseline="0" noProof="0" dirty="0">
              <a:ln>
                <a:noFill/>
              </a:ln>
              <a:effectLst/>
              <a:uLnTx/>
              <a:uFillTx/>
              <a:latin typeface="Franklin Gothic Book"/>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fr-FR" sz="1600" kern="0" dirty="0">
                <a:latin typeface="Franklin Gothic Book"/>
              </a:rPr>
              <a:t>D</a:t>
            </a:r>
            <a:r>
              <a:rPr kumimoji="0" lang="fr-FR" sz="1600" b="0" i="0" u="none" strike="noStrike" kern="0" cap="none" spc="0" normalizeH="0" baseline="0" noProof="0" dirty="0" err="1">
                <a:ln>
                  <a:noFill/>
                </a:ln>
                <a:effectLst/>
                <a:uLnTx/>
                <a:uFillTx/>
                <a:latin typeface="Franklin Gothic Book"/>
                <a:ea typeface="+mn-ea"/>
                <a:cs typeface="+mn-cs"/>
              </a:rPr>
              <a:t>écouverte</a:t>
            </a:r>
            <a:r>
              <a:rPr kumimoji="0" lang="fr-FR" sz="1600" b="0" i="0" u="none" strike="noStrike" kern="0" cap="none" spc="0" normalizeH="0" baseline="0" noProof="0" dirty="0">
                <a:ln>
                  <a:noFill/>
                </a:ln>
                <a:effectLst/>
                <a:uLnTx/>
                <a:uFillTx/>
                <a:latin typeface="Franklin Gothic Book"/>
                <a:ea typeface="+mn-ea"/>
                <a:cs typeface="+mn-cs"/>
              </a:rPr>
              <a:t> des concepts de santé, de bien-être et de cohésion sociale qui pose les bases de la culture sanitaire et sociale. </a:t>
            </a:r>
          </a:p>
        </p:txBody>
      </p:sp>
      <p:sp>
        <p:nvSpPr>
          <p:cNvPr id="11" name="Rectangle à coins arrondis 10"/>
          <p:cNvSpPr/>
          <p:nvPr/>
        </p:nvSpPr>
        <p:spPr>
          <a:xfrm>
            <a:off x="2987824" y="4005452"/>
            <a:ext cx="4176464" cy="1583788"/>
          </a:xfrm>
          <a:prstGeom prst="wedgeRoundRectCallout">
            <a:avLst>
              <a:gd name="adj1" fmla="val 15168"/>
              <a:gd name="adj2" fmla="val -80996"/>
              <a:gd name="adj3" fmla="val 16667"/>
            </a:avLst>
          </a:prstGeom>
          <a:solidFill>
            <a:srgbClr val="DDDDDD"/>
          </a:solidFill>
          <a:ln w="34925" cap="flat" cmpd="sng" algn="in">
            <a:solidFill>
              <a:srgbClr val="8C8D86">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dirty="0">
                <a:ln>
                  <a:noFill/>
                </a:ln>
                <a:effectLst/>
                <a:uLnTx/>
                <a:uFillTx/>
                <a:latin typeface="Franklin Gothic Book"/>
                <a:ea typeface="+mn-ea"/>
                <a:cs typeface="+mn-cs"/>
              </a:rPr>
              <a:t>Comment émerge un problème de santé ? </a:t>
            </a:r>
            <a:endParaRPr kumimoji="0" lang="fr-FR" sz="1600" b="0" i="0" u="none" strike="noStrike" kern="0" cap="none" spc="0" normalizeH="0" baseline="0" noProof="0" dirty="0">
              <a:ln>
                <a:noFill/>
              </a:ln>
              <a:effectLst/>
              <a:uLnTx/>
              <a:uFillTx/>
              <a:latin typeface="Franklin Gothic Book"/>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fr-FR" sz="1600" kern="0" dirty="0">
                <a:latin typeface="Franklin Gothic Book"/>
              </a:rPr>
              <a:t>D</a:t>
            </a:r>
            <a:r>
              <a:rPr kumimoji="0" lang="fr-FR" sz="1600" b="0" i="0" u="none" strike="noStrike" kern="0" cap="none" spc="0" normalizeH="0" baseline="0" noProof="0" dirty="0" err="1">
                <a:ln>
                  <a:noFill/>
                </a:ln>
                <a:effectLst/>
                <a:uLnTx/>
                <a:uFillTx/>
                <a:latin typeface="Franklin Gothic Book"/>
                <a:ea typeface="+mn-ea"/>
                <a:cs typeface="+mn-cs"/>
              </a:rPr>
              <a:t>imensions</a:t>
            </a:r>
            <a:r>
              <a:rPr kumimoji="0" lang="fr-FR" sz="1600" b="0" i="0" u="none" strike="noStrike" kern="0" cap="none" spc="0" normalizeH="0" baseline="0" noProof="0" dirty="0">
                <a:ln>
                  <a:noFill/>
                </a:ln>
                <a:effectLst/>
                <a:uLnTx/>
                <a:uFillTx/>
                <a:latin typeface="Franklin Gothic Book"/>
                <a:ea typeface="+mn-ea"/>
                <a:cs typeface="+mn-cs"/>
              </a:rPr>
              <a:t> sociale et épidémiologique de la reconnaissance des problèmes de santé, des risques et des crises sanitaires illustrées au travers d’exemples en lien avec l’actualité. </a:t>
            </a:r>
          </a:p>
        </p:txBody>
      </p:sp>
      <p:sp>
        <p:nvSpPr>
          <p:cNvPr id="12" name="Rectangle à coins arrondis 11"/>
          <p:cNvSpPr/>
          <p:nvPr/>
        </p:nvSpPr>
        <p:spPr>
          <a:xfrm>
            <a:off x="4067944" y="5733256"/>
            <a:ext cx="4835974" cy="1008112"/>
          </a:xfrm>
          <a:prstGeom prst="wedgeRoundRectCallout">
            <a:avLst>
              <a:gd name="adj1" fmla="val 42664"/>
              <a:gd name="adj2" fmla="val -262773"/>
              <a:gd name="adj3" fmla="val 16667"/>
            </a:avLst>
          </a:prstGeom>
          <a:solidFill>
            <a:srgbClr val="DDDDDD"/>
          </a:solidFill>
          <a:ln w="34925" cap="flat" cmpd="sng" algn="in">
            <a:solidFill>
              <a:srgbClr val="8C8D86">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dirty="0">
                <a:ln>
                  <a:noFill/>
                </a:ln>
                <a:effectLst/>
                <a:uLnTx/>
                <a:uFillTx/>
                <a:latin typeface="Franklin Gothic Book"/>
                <a:ea typeface="+mn-ea"/>
                <a:cs typeface="+mn-cs"/>
              </a:rPr>
              <a:t>Comment émerge un problème social ? </a:t>
            </a:r>
            <a:endParaRPr kumimoji="0" lang="fr-FR" sz="1600" b="0" i="0" u="none" strike="noStrike" kern="0" cap="none" spc="0" normalizeH="0" baseline="0" noProof="0" dirty="0">
              <a:ln>
                <a:noFill/>
              </a:ln>
              <a:effectLst/>
              <a:uLnTx/>
              <a:uFillTx/>
              <a:latin typeface="Franklin Gothic Book"/>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fr-FR" sz="1600" kern="0" dirty="0">
                <a:latin typeface="Franklin Gothic Book"/>
              </a:rPr>
              <a:t>E</a:t>
            </a:r>
            <a:r>
              <a:rPr kumimoji="0" lang="fr-FR" sz="1600" b="0" i="0" u="none" strike="noStrike" kern="0" cap="none" spc="0" normalizeH="0" baseline="0" noProof="0" dirty="0" err="1">
                <a:ln>
                  <a:noFill/>
                </a:ln>
                <a:effectLst/>
                <a:uLnTx/>
                <a:uFillTx/>
                <a:latin typeface="Franklin Gothic Book"/>
                <a:ea typeface="+mn-ea"/>
                <a:cs typeface="+mn-cs"/>
              </a:rPr>
              <a:t>tude</a:t>
            </a:r>
            <a:r>
              <a:rPr kumimoji="0" lang="fr-FR" sz="1600" b="0" i="0" u="none" strike="noStrike" kern="0" cap="none" spc="0" normalizeH="0" baseline="0" noProof="0" dirty="0">
                <a:ln>
                  <a:noFill/>
                </a:ln>
                <a:effectLst/>
                <a:uLnTx/>
                <a:uFillTx/>
                <a:latin typeface="Franklin Gothic Book"/>
                <a:ea typeface="+mn-ea"/>
                <a:cs typeface="+mn-cs"/>
              </a:rPr>
              <a:t> des conditions d’émergence d’un problème social menée à partir d’exemples d’actualité. </a:t>
            </a:r>
          </a:p>
        </p:txBody>
      </p:sp>
      <p:sp>
        <p:nvSpPr>
          <p:cNvPr id="14" name="Espace réservé du contenu 13"/>
          <p:cNvSpPr>
            <a:spLocks noGrp="1"/>
          </p:cNvSpPr>
          <p:nvPr>
            <p:ph idx="1"/>
          </p:nvPr>
        </p:nvSpPr>
        <p:spPr>
          <a:xfrm>
            <a:off x="34072" y="3283662"/>
            <a:ext cx="2953752" cy="3457706"/>
          </a:xfrm>
          <a:prstGeom prst="wedgeRoundRectCallout">
            <a:avLst>
              <a:gd name="adj1" fmla="val 60541"/>
              <a:gd name="adj2" fmla="val -61684"/>
              <a:gd name="adj3" fmla="val 16667"/>
            </a:avLst>
          </a:prstGeom>
          <a:solidFill>
            <a:srgbClr val="DDDDDD"/>
          </a:solidFill>
          <a:ln w="34925" cap="flat" cmpd="sng" algn="in">
            <a:solidFill>
              <a:srgbClr val="8C8D86">
                <a:shade val="50000"/>
              </a:srgbClr>
            </a:solidFill>
            <a:prstDash val="solid"/>
          </a:ln>
          <a:effectLst/>
        </p:spPr>
        <p:txBody>
          <a:bodyPr rtlCol="0" anchor="ctr">
            <a:normAutofit fontScale="92500" lnSpcReduction="10000"/>
          </a:bodyPr>
          <a:lstStyle/>
          <a:p>
            <a:pPr marL="0" indent="0">
              <a:spcBef>
                <a:spcPts val="0"/>
              </a:spcBef>
              <a:buClrTx/>
              <a:buNone/>
            </a:pPr>
            <a:r>
              <a:rPr lang="fr-FR" sz="1600" b="1" kern="0" dirty="0">
                <a:latin typeface="Franklin Gothic Book"/>
              </a:rPr>
              <a:t>Comment mesurer l’état de santé, de bien-être et la cohésion sociale ? </a:t>
            </a:r>
          </a:p>
          <a:p>
            <a:pPr marL="0" indent="0">
              <a:lnSpc>
                <a:spcPct val="110000"/>
              </a:lnSpc>
              <a:spcBef>
                <a:spcPts val="0"/>
              </a:spcBef>
              <a:buClrTx/>
              <a:buNone/>
            </a:pPr>
            <a:r>
              <a:rPr lang="fr-FR" sz="1700" kern="0" dirty="0">
                <a:latin typeface="Franklin Gothic Book"/>
              </a:rPr>
              <a:t>Notion d’indicateur construite à partir de la mise en évidence de la nécessité de mesurer l’état de santé d’une population, ses caractéristiques sociales, ses besoins en matière de santé et de cohésion sociale pour envisager des actions adaptées. </a:t>
            </a:r>
          </a:p>
        </p:txBody>
      </p:sp>
    </p:spTree>
    <p:extLst>
      <p:ext uri="{BB962C8B-B14F-4D97-AF65-F5344CB8AC3E}">
        <p14:creationId xmlns:p14="http://schemas.microsoft.com/office/powerpoint/2010/main" val="382815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20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fade">
                                      <p:cBhvr>
                                        <p:cTn id="17" dur="2000"/>
                                        <p:tgtEl>
                                          <p:spTgt spid="1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bg/>
                                          </p:spTgt>
                                        </p:tgtEl>
                                        <p:attrNameLst>
                                          <p:attrName>style.visibility</p:attrName>
                                        </p:attrNameLst>
                                      </p:cBhvr>
                                      <p:to>
                                        <p:strVal val="visible"/>
                                      </p:to>
                                    </p:set>
                                    <p:animEffect transition="in" filter="fade">
                                      <p:cBhvr>
                                        <p:cTn id="20" dur="2000"/>
                                        <p:tgtEl>
                                          <p:spTgt spid="11">
                                            <p:bg/>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Effect transition="in" filter="fade">
                                      <p:cBhvr>
                                        <p:cTn id="25" dur="2000"/>
                                        <p:tgtEl>
                                          <p:spTgt spid="11">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xEl>
                                              <p:pRg st="1" end="1"/>
                                            </p:txEl>
                                          </p:spTgt>
                                        </p:tgtEl>
                                        <p:attrNameLst>
                                          <p:attrName>style.visibility</p:attrName>
                                        </p:attrNameLst>
                                      </p:cBhvr>
                                      <p:to>
                                        <p:strVal val="visible"/>
                                      </p:to>
                                    </p:set>
                                    <p:animEffect transition="in" filter="fade">
                                      <p:cBhvr>
                                        <p:cTn id="30" dur="2000"/>
                                        <p:tgtEl>
                                          <p:spTgt spid="11">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bg/>
                                          </p:spTgt>
                                        </p:tgtEl>
                                        <p:attrNameLst>
                                          <p:attrName>style.visibility</p:attrName>
                                        </p:attrNameLst>
                                      </p:cBhvr>
                                      <p:to>
                                        <p:strVal val="visible"/>
                                      </p:to>
                                    </p:set>
                                    <p:animEffect transition="in" filter="fade">
                                      <p:cBhvr>
                                        <p:cTn id="33" dur="2000"/>
                                        <p:tgtEl>
                                          <p:spTgt spid="12">
                                            <p:bg/>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fade">
                                      <p:cBhvr>
                                        <p:cTn id="38" dur="2000"/>
                                        <p:tgtEl>
                                          <p:spTgt spid="12">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animEffect transition="in" filter="fade">
                                      <p:cBhvr>
                                        <p:cTn id="43" dur="2000"/>
                                        <p:tgtEl>
                                          <p:spTgt spid="12">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4">
                                            <p:bg/>
                                          </p:spTgt>
                                        </p:tgtEl>
                                        <p:attrNameLst>
                                          <p:attrName>style.visibility</p:attrName>
                                        </p:attrNameLst>
                                      </p:cBhvr>
                                      <p:to>
                                        <p:strVal val="visible"/>
                                      </p:to>
                                    </p:set>
                                    <p:animEffect transition="in" filter="fade">
                                      <p:cBhvr>
                                        <p:cTn id="48" dur="2000"/>
                                        <p:tgtEl>
                                          <p:spTgt spid="14">
                                            <p:bg/>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4">
                                            <p:txEl>
                                              <p:pRg st="0" end="0"/>
                                            </p:txEl>
                                          </p:spTgt>
                                        </p:tgtEl>
                                        <p:attrNameLst>
                                          <p:attrName>style.visibility</p:attrName>
                                        </p:attrNameLst>
                                      </p:cBhvr>
                                      <p:to>
                                        <p:strVal val="visible"/>
                                      </p:to>
                                    </p:set>
                                    <p:animEffect transition="in" filter="fade">
                                      <p:cBhvr>
                                        <p:cTn id="53" dur="2000"/>
                                        <p:tgtEl>
                                          <p:spTgt spid="14">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4">
                                            <p:txEl>
                                              <p:pRg st="1" end="1"/>
                                            </p:txEl>
                                          </p:spTgt>
                                        </p:tgtEl>
                                        <p:attrNameLst>
                                          <p:attrName>style.visibility</p:attrName>
                                        </p:attrNameLst>
                                      </p:cBhvr>
                                      <p:to>
                                        <p:strVal val="visible"/>
                                      </p:to>
                                    </p:set>
                                    <p:animEffect transition="in" filter="fade">
                                      <p:cBhvr>
                                        <p:cTn id="58" dur="2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P spid="11" grpId="0" build="p" animBg="1"/>
      <p:bldP spid="12" grpId="0" build="p" animBg="1"/>
      <p:bldP spid="1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1547</TotalTime>
  <Words>386</Words>
  <Application>Microsoft Macintosh PowerPoint</Application>
  <PresentationFormat>Affichage à l'écran (4:3)</PresentationFormat>
  <Paragraphs>41</Paragraphs>
  <Slides>4</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Cambria</vt:lpstr>
      <vt:lpstr>Franklin Gothic Book</vt:lpstr>
      <vt:lpstr>Contiguïté</vt:lpstr>
      <vt:lpstr>Enseignement de spécialité Sciences et techniques sanitaires et sociales</vt:lpstr>
      <vt:lpstr>Principes, objectifs</vt:lpstr>
      <vt:lpstr>Les grands axes de contenus</vt:lpstr>
      <vt:lpstr>Santé, bien être, cohésion sociale</vt:lpstr>
    </vt:vector>
  </TitlesOfParts>
  <Company>DSI-Rectorat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Objectifs, principes</dc:title>
  <dc:creator>Sonia Capra</dc:creator>
  <cp:lastModifiedBy>Valérie marchand</cp:lastModifiedBy>
  <cp:revision>16</cp:revision>
  <dcterms:created xsi:type="dcterms:W3CDTF">2019-01-02T10:25:27Z</dcterms:created>
  <dcterms:modified xsi:type="dcterms:W3CDTF">2019-01-15T03:39:26Z</dcterms:modified>
</cp:coreProperties>
</file>